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64" r:id="rId2"/>
    <p:sldId id="343" r:id="rId3"/>
    <p:sldId id="537" r:id="rId4"/>
    <p:sldId id="538" r:id="rId5"/>
    <p:sldId id="539" r:id="rId6"/>
    <p:sldId id="504" r:id="rId7"/>
    <p:sldId id="541" r:id="rId8"/>
    <p:sldId id="513" r:id="rId9"/>
    <p:sldId id="505" r:id="rId10"/>
    <p:sldId id="514" r:id="rId11"/>
    <p:sldId id="506" r:id="rId12"/>
    <p:sldId id="507" r:id="rId13"/>
    <p:sldId id="508" r:id="rId14"/>
    <p:sldId id="509" r:id="rId15"/>
    <p:sldId id="396" r:id="rId16"/>
    <p:sldId id="397" r:id="rId17"/>
    <p:sldId id="517" r:id="rId18"/>
    <p:sldId id="402" r:id="rId19"/>
    <p:sldId id="534" r:id="rId20"/>
    <p:sldId id="405" r:id="rId21"/>
    <p:sldId id="406" r:id="rId22"/>
    <p:sldId id="542" r:id="rId23"/>
    <p:sldId id="543" r:id="rId24"/>
    <p:sldId id="544" r:id="rId25"/>
    <p:sldId id="528" r:id="rId26"/>
    <p:sldId id="519" r:id="rId27"/>
    <p:sldId id="520" r:id="rId28"/>
    <p:sldId id="521" r:id="rId29"/>
    <p:sldId id="536" r:id="rId30"/>
    <p:sldId id="523" r:id="rId31"/>
    <p:sldId id="524" r:id="rId32"/>
    <p:sldId id="525" r:id="rId33"/>
    <p:sldId id="526" r:id="rId34"/>
    <p:sldId id="418" r:id="rId35"/>
    <p:sldId id="419" r:id="rId36"/>
    <p:sldId id="420" r:id="rId37"/>
    <p:sldId id="421" r:id="rId38"/>
    <p:sldId id="422" r:id="rId39"/>
    <p:sldId id="423" r:id="rId40"/>
    <p:sldId id="425" r:id="rId41"/>
    <p:sldId id="426" r:id="rId42"/>
    <p:sldId id="427" r:id="rId43"/>
    <p:sldId id="433" r:id="rId44"/>
    <p:sldId id="446" r:id="rId45"/>
    <p:sldId id="447" r:id="rId46"/>
    <p:sldId id="449" r:id="rId47"/>
    <p:sldId id="450" r:id="rId48"/>
    <p:sldId id="451" r:id="rId49"/>
    <p:sldId id="452" r:id="rId50"/>
    <p:sldId id="453" r:id="rId51"/>
    <p:sldId id="455" r:id="rId52"/>
    <p:sldId id="456" r:id="rId53"/>
    <p:sldId id="457" r:id="rId54"/>
    <p:sldId id="458" r:id="rId55"/>
    <p:sldId id="459" r:id="rId56"/>
    <p:sldId id="460" r:id="rId57"/>
    <p:sldId id="461" r:id="rId58"/>
    <p:sldId id="465" r:id="rId59"/>
    <p:sldId id="471" r:id="rId60"/>
    <p:sldId id="473" r:id="rId61"/>
    <p:sldId id="474" r:id="rId62"/>
    <p:sldId id="480" r:id="rId63"/>
    <p:sldId id="483" r:id="rId64"/>
    <p:sldId id="491" r:id="rId65"/>
    <p:sldId id="494" r:id="rId66"/>
    <p:sldId id="495" r:id="rId67"/>
    <p:sldId id="496" r:id="rId68"/>
    <p:sldId id="497" r:id="rId69"/>
    <p:sldId id="498" r:id="rId70"/>
    <p:sldId id="500" r:id="rId71"/>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0044" autoAdjust="0"/>
  </p:normalViewPr>
  <p:slideViewPr>
    <p:cSldViewPr>
      <p:cViewPr varScale="1">
        <p:scale>
          <a:sx n="60" d="100"/>
          <a:sy n="60" d="100"/>
        </p:scale>
        <p:origin x="1488" y="3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6F87AF3-9BCE-E707-E26A-BA61FD9691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A200E983-0001-6F24-C9C3-7B51C3A2E9D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6191817E-A906-43C2-A6A2-A962663B3FA6}" type="datetimeFigureOut">
              <a:rPr lang="zh-CN" altLang="en-US"/>
              <a:pPr>
                <a:defRPr/>
              </a:pPr>
              <a:t>2022-9-16</a:t>
            </a:fld>
            <a:endParaRPr lang="zh-CN" altLang="en-US"/>
          </a:p>
        </p:txBody>
      </p:sp>
      <p:sp>
        <p:nvSpPr>
          <p:cNvPr id="4" name="幻灯片图像占位符 3">
            <a:extLst>
              <a:ext uri="{FF2B5EF4-FFF2-40B4-BE49-F238E27FC236}">
                <a16:creationId xmlns:a16="http://schemas.microsoft.com/office/drawing/2014/main" id="{C523AC01-99DC-F6CE-AECB-00C1DE530982}"/>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84E1DB1-D973-F2A1-64FD-9A954C627AE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A953D1A9-AD43-E781-249D-5A29451545A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20CD5A64-366B-F0DA-1BBF-5F3D2A6E56EB}"/>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006AC82-1D83-4BE0-BBE9-AC2A0D5BEFB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FD52560D-9110-E682-6C11-B086C0BB82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4F16BDE0-BF64-70B4-B468-49D508B395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4" name="灯片编号占位符 3">
            <a:extLst>
              <a:ext uri="{FF2B5EF4-FFF2-40B4-BE49-F238E27FC236}">
                <a16:creationId xmlns:a16="http://schemas.microsoft.com/office/drawing/2014/main" id="{7F598C7C-8DA8-C501-6EF7-788785BFE3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1229C59-54D1-4C3C-B40C-19A6D4C54DFD}" type="slidenum">
              <a:rPr lang="zh-CN" altLang="en-US" sz="1200" smtClean="0"/>
              <a:pPr/>
              <a:t>11</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D81AB0DE-516D-EF61-C623-C3784514D7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5F1625C3-A0A9-01FE-160C-680434EB24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solidFill>
                  <a:srgbClr val="F73131"/>
                </a:solidFill>
                <a:latin typeface="Arial" panose="020B0604020202020204" pitchFamily="34" charset="0"/>
              </a:rPr>
              <a:t>菜蕨</a:t>
            </a:r>
            <a:r>
              <a:rPr lang="zh-CN" altLang="en-US">
                <a:solidFill>
                  <a:srgbClr val="333333"/>
                </a:solidFill>
                <a:latin typeface="Arial" panose="020B0604020202020204" pitchFamily="34" charset="0"/>
              </a:rPr>
              <a:t>根状茎被当做民族药广泛用于治疗痢疾、肠痈肿毒、痰湿阻滞等症</a:t>
            </a:r>
            <a:r>
              <a:rPr lang="en-US" altLang="zh-CN">
                <a:solidFill>
                  <a:srgbClr val="333333"/>
                </a:solidFill>
                <a:latin typeface="Arial" panose="020B0604020202020204" pitchFamily="34" charset="0"/>
              </a:rPr>
              <a:t>,</a:t>
            </a:r>
            <a:r>
              <a:rPr lang="zh-CN" altLang="en-US">
                <a:solidFill>
                  <a:srgbClr val="333333"/>
                </a:solidFill>
                <a:latin typeface="Arial" panose="020B0604020202020204" pitchFamily="34" charset="0"/>
              </a:rPr>
              <a:t> </a:t>
            </a:r>
            <a:r>
              <a:rPr lang="zh-CN" altLang="en-US"/>
              <a:t>紫萁为药食两用，具有止血作用</a:t>
            </a:r>
          </a:p>
        </p:txBody>
      </p:sp>
      <p:sp>
        <p:nvSpPr>
          <p:cNvPr id="45060" name="灯片编号占位符 3">
            <a:extLst>
              <a:ext uri="{FF2B5EF4-FFF2-40B4-BE49-F238E27FC236}">
                <a16:creationId xmlns:a16="http://schemas.microsoft.com/office/drawing/2014/main" id="{31B39A45-06D2-E66F-98B0-16A11D11F1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603B4A9-6F2E-43ED-BD5D-0805250F8D4E}" type="slidenum">
              <a:rPr lang="zh-CN" altLang="en-US" sz="1200" smtClean="0"/>
              <a:pPr/>
              <a:t>42</a:t>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B5049DD7-9F40-1783-3521-CCB49370ED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a:extLst>
              <a:ext uri="{FF2B5EF4-FFF2-40B4-BE49-F238E27FC236}">
                <a16:creationId xmlns:a16="http://schemas.microsoft.com/office/drawing/2014/main" id="{BCF3B469-921D-F0D0-1FC2-C9DB718449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9156" name="灯片编号占位符 3">
            <a:extLst>
              <a:ext uri="{FF2B5EF4-FFF2-40B4-BE49-F238E27FC236}">
                <a16:creationId xmlns:a16="http://schemas.microsoft.com/office/drawing/2014/main" id="{535F0442-80B4-FC99-8A9D-129911E0CC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DE1A3B4-1BF8-4BDA-BA83-831D4BBF4298}" type="slidenum">
              <a:rPr lang="zh-CN" altLang="en-US" sz="1200" smtClean="0"/>
              <a:pPr/>
              <a:t>45</a:t>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B09C9C69-BEC1-7D7E-91BF-A91A8A41371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a:extLst>
              <a:ext uri="{FF2B5EF4-FFF2-40B4-BE49-F238E27FC236}">
                <a16:creationId xmlns:a16="http://schemas.microsoft.com/office/drawing/2014/main" id="{2ED4E46E-F2FD-3B29-CC3A-1EF22B699D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柔荑花序是雄花</a:t>
            </a:r>
          </a:p>
        </p:txBody>
      </p:sp>
      <p:sp>
        <p:nvSpPr>
          <p:cNvPr id="57348" name="灯片编号占位符 3">
            <a:extLst>
              <a:ext uri="{FF2B5EF4-FFF2-40B4-BE49-F238E27FC236}">
                <a16:creationId xmlns:a16="http://schemas.microsoft.com/office/drawing/2014/main" id="{924104E6-6FCB-3549-F505-77A065D36B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BD9EE5B-137F-4D53-AF62-5247413201ED}" type="slidenum">
              <a:rPr lang="zh-CN" altLang="en-US" sz="1200" smtClean="0"/>
              <a:pPr/>
              <a:t>52</a:t>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FD738CDA-AA4F-DD14-CC8E-29167F69F1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id="{9FB8E297-F427-5ABB-FE2F-DAC08D416A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氰：</a:t>
            </a:r>
            <a:r>
              <a:rPr lang="en-US" altLang="zh-CN"/>
              <a:t>qing </a:t>
            </a:r>
            <a:r>
              <a:rPr lang="zh-CN" altLang="en-US"/>
              <a:t>二声</a:t>
            </a:r>
          </a:p>
        </p:txBody>
      </p:sp>
      <p:sp>
        <p:nvSpPr>
          <p:cNvPr id="59396" name="灯片编号占位符 3">
            <a:extLst>
              <a:ext uri="{FF2B5EF4-FFF2-40B4-BE49-F238E27FC236}">
                <a16:creationId xmlns:a16="http://schemas.microsoft.com/office/drawing/2014/main" id="{2138FCC4-B328-CD69-99D1-3A014833C0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47DBBED-667D-4756-BC9B-AC94639379DF}" type="slidenum">
              <a:rPr lang="zh-CN" altLang="en-US" sz="1200" smtClean="0"/>
              <a:pPr/>
              <a:t>53</a:t>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F8513C4C-A545-83C0-12B8-78D52277C2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03DE09D0-67E7-FE7D-9734-C98A32FF43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0660" name="灯片编号占位符 3">
            <a:extLst>
              <a:ext uri="{FF2B5EF4-FFF2-40B4-BE49-F238E27FC236}">
                <a16:creationId xmlns:a16="http://schemas.microsoft.com/office/drawing/2014/main" id="{C6C98BA3-CE94-D1ED-D447-37A7DF6376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3AB0E26-94C2-43A9-947D-C1A868CEC520}" type="slidenum">
              <a:rPr lang="zh-CN" altLang="en-US" sz="1200" smtClean="0"/>
              <a:pPr/>
              <a:t>63</a:t>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9E4B3FD0-8A22-D23C-0666-04B39CB4C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A03417B0-36CA-9FF6-1A31-073A9616CA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作药用时可祛风除湿，活血散瘀。茎叶治跌打损伤，风湿骨痛。</a:t>
            </a:r>
          </a:p>
        </p:txBody>
      </p:sp>
      <p:sp>
        <p:nvSpPr>
          <p:cNvPr id="73732" name="灯片编号占位符 3">
            <a:extLst>
              <a:ext uri="{FF2B5EF4-FFF2-40B4-BE49-F238E27FC236}">
                <a16:creationId xmlns:a16="http://schemas.microsoft.com/office/drawing/2014/main" id="{85B08CF8-818D-3A3C-9446-91F7726398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D6E4F82-DAFA-4834-B948-9F79A9850F54}" type="slidenum">
              <a:rPr lang="zh-CN" altLang="en-US" sz="1200" smtClean="0"/>
              <a:pPr/>
              <a:t>65</a:t>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46C9E3E2-217B-BE74-8FA8-EB73AD1BA37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a:extLst>
              <a:ext uri="{FF2B5EF4-FFF2-40B4-BE49-F238E27FC236}">
                <a16:creationId xmlns:a16="http://schemas.microsoft.com/office/drawing/2014/main" id="{9E23316C-5E49-1347-1B3D-48AF59175C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9876" name="灯片编号占位符 3">
            <a:extLst>
              <a:ext uri="{FF2B5EF4-FFF2-40B4-BE49-F238E27FC236}">
                <a16:creationId xmlns:a16="http://schemas.microsoft.com/office/drawing/2014/main" id="{EA8086DE-425E-89DF-74B3-BCB342BD20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0BE5D4-2F12-4F7B-A513-2495E541DF12}" type="slidenum">
              <a:rPr lang="zh-CN" altLang="en-US" sz="1200" smtClean="0"/>
              <a:pPr/>
              <a:t>70</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49512143-EEB7-C656-D36B-E623BCFF28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D277BEF8-BD08-57A8-16C3-F482DB0DD3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b="1">
                <a:latin typeface="楷体_GB2312" pitchFamily="49" charset="-122"/>
                <a:ea typeface="楷体_GB2312" pitchFamily="49" charset="-122"/>
              </a:rPr>
              <a:t>金发藓具有解毒止血的作用，大叶藓可用于心血管疾病的治疗。</a:t>
            </a:r>
            <a:endParaRPr lang="zh-CN" altLang="en-US"/>
          </a:p>
        </p:txBody>
      </p:sp>
      <p:sp>
        <p:nvSpPr>
          <p:cNvPr id="20484" name="灯片编号占位符 3">
            <a:extLst>
              <a:ext uri="{FF2B5EF4-FFF2-40B4-BE49-F238E27FC236}">
                <a16:creationId xmlns:a16="http://schemas.microsoft.com/office/drawing/2014/main" id="{C05C3A27-B63E-F7AC-3078-F917D3BC13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25F077E-51C3-4101-B2CB-BF2858A6F1C7}" type="slidenum">
              <a:rPr lang="zh-CN" altLang="en-US" sz="1200" smtClean="0"/>
              <a:pPr/>
              <a:t>20</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肾蕨</a:t>
            </a:r>
          </a:p>
        </p:txBody>
      </p:sp>
      <p:sp>
        <p:nvSpPr>
          <p:cNvPr id="4" name="灯片编号占位符 3"/>
          <p:cNvSpPr>
            <a:spLocks noGrp="1"/>
          </p:cNvSpPr>
          <p:nvPr>
            <p:ph type="sldNum" sz="quarter" idx="5"/>
          </p:nvPr>
        </p:nvSpPr>
        <p:spPr/>
        <p:txBody>
          <a:bodyPr/>
          <a:lstStyle/>
          <a:p>
            <a:pPr>
              <a:defRPr/>
            </a:pPr>
            <a:fld id="{7006AC82-1D83-4BE0-BBE9-AC2A0D5BEFBD}" type="slidenum">
              <a:rPr lang="zh-CN" altLang="en-US" smtClean="0"/>
              <a:pPr>
                <a:defRPr/>
              </a:pPr>
              <a:t>22</a:t>
            </a:fld>
            <a:endParaRPr lang="zh-CN" altLang="en-US"/>
          </a:p>
        </p:txBody>
      </p:sp>
    </p:spTree>
    <p:extLst>
      <p:ext uri="{BB962C8B-B14F-4D97-AF65-F5344CB8AC3E}">
        <p14:creationId xmlns:p14="http://schemas.microsoft.com/office/powerpoint/2010/main" val="26714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铁线蕨</a:t>
            </a:r>
          </a:p>
        </p:txBody>
      </p:sp>
      <p:sp>
        <p:nvSpPr>
          <p:cNvPr id="4" name="灯片编号占位符 3"/>
          <p:cNvSpPr>
            <a:spLocks noGrp="1"/>
          </p:cNvSpPr>
          <p:nvPr>
            <p:ph type="sldNum" sz="quarter" idx="5"/>
          </p:nvPr>
        </p:nvSpPr>
        <p:spPr/>
        <p:txBody>
          <a:bodyPr/>
          <a:lstStyle/>
          <a:p>
            <a:pPr>
              <a:defRPr/>
            </a:pPr>
            <a:fld id="{7006AC82-1D83-4BE0-BBE9-AC2A0D5BEFBD}" type="slidenum">
              <a:rPr lang="zh-CN" altLang="en-US" smtClean="0"/>
              <a:pPr>
                <a:defRPr/>
              </a:pPr>
              <a:t>23</a:t>
            </a:fld>
            <a:endParaRPr lang="zh-CN" altLang="en-US"/>
          </a:p>
        </p:txBody>
      </p:sp>
    </p:spTree>
    <p:extLst>
      <p:ext uri="{BB962C8B-B14F-4D97-AF65-F5344CB8AC3E}">
        <p14:creationId xmlns:p14="http://schemas.microsoft.com/office/powerpoint/2010/main" val="4192853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arial" panose="020B0604020202020204" pitchFamily="34" charset="0"/>
              </a:rPr>
              <a:t>峨眉耳蕨</a:t>
            </a:r>
            <a:endParaRPr lang="zh-CN" altLang="en-US" dirty="0"/>
          </a:p>
        </p:txBody>
      </p:sp>
      <p:sp>
        <p:nvSpPr>
          <p:cNvPr id="4" name="灯片编号占位符 3"/>
          <p:cNvSpPr>
            <a:spLocks noGrp="1"/>
          </p:cNvSpPr>
          <p:nvPr>
            <p:ph type="sldNum" sz="quarter" idx="5"/>
          </p:nvPr>
        </p:nvSpPr>
        <p:spPr/>
        <p:txBody>
          <a:bodyPr/>
          <a:lstStyle/>
          <a:p>
            <a:pPr>
              <a:defRPr/>
            </a:pPr>
            <a:fld id="{7006AC82-1D83-4BE0-BBE9-AC2A0D5BEFBD}" type="slidenum">
              <a:rPr lang="zh-CN" altLang="en-US" smtClean="0"/>
              <a:pPr>
                <a:defRPr/>
              </a:pPr>
              <a:t>24</a:t>
            </a:fld>
            <a:endParaRPr lang="zh-CN" altLang="en-US"/>
          </a:p>
        </p:txBody>
      </p:sp>
    </p:spTree>
    <p:extLst>
      <p:ext uri="{BB962C8B-B14F-4D97-AF65-F5344CB8AC3E}">
        <p14:creationId xmlns:p14="http://schemas.microsoft.com/office/powerpoint/2010/main" val="223751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999DC28C-6035-C1E4-6650-6CAD082800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5A425AF-FB20-47A1-A471-F91A4693887B}" type="slidenum">
              <a:rPr lang="en-US" altLang="zh-CN" sz="1200" smtClean="0">
                <a:latin typeface="Arial" panose="020B0604020202020204" pitchFamily="34" charset="0"/>
              </a:rPr>
              <a:pPr/>
              <a:t>29</a:t>
            </a:fld>
            <a:endParaRPr lang="en-US" altLang="zh-CN" sz="1200">
              <a:latin typeface="Arial" panose="020B0604020202020204" pitchFamily="34" charset="0"/>
            </a:endParaRPr>
          </a:p>
        </p:txBody>
      </p:sp>
      <p:sp>
        <p:nvSpPr>
          <p:cNvPr id="26627" name="Rectangle 2">
            <a:extLst>
              <a:ext uri="{FF2B5EF4-FFF2-40B4-BE49-F238E27FC236}">
                <a16:creationId xmlns:a16="http://schemas.microsoft.com/office/drawing/2014/main" id="{059DD430-D49D-C68B-573D-EFAB9384E1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a:extLst>
              <a:ext uri="{FF2B5EF4-FFF2-40B4-BE49-F238E27FC236}">
                <a16:creationId xmlns:a16="http://schemas.microsoft.com/office/drawing/2014/main" id="{6377CCBC-9691-28AE-53A8-4C38C78083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有些蕨类植物没有营养叶和孢子叶之分，同一叶片既具营养功能，又具繁殖功能，这种叶称为</a:t>
            </a:r>
            <a:r>
              <a:rPr lang="zh-CN" altLang="en-US" b="1">
                <a:solidFill>
                  <a:schemeClr val="accent2"/>
                </a:solidFill>
              </a:rPr>
              <a:t>同型叶</a:t>
            </a:r>
            <a:r>
              <a:rPr lang="zh-CN" altLang="en-US"/>
              <a:t>；有些蕨类具有两种不同功能的叶，称为</a:t>
            </a:r>
            <a:r>
              <a:rPr lang="zh-CN" altLang="en-US" b="1">
                <a:solidFill>
                  <a:schemeClr val="accent2"/>
                </a:solidFill>
              </a:rPr>
              <a:t>异型叶</a:t>
            </a:r>
            <a:r>
              <a:rPr lang="zh-CN" altLang="en-US"/>
              <a:t>。</a:t>
            </a:r>
          </a:p>
          <a:p>
            <a:pPr eaLnBrk="1" hangingPunct="1">
              <a:spcBef>
                <a:spcPct val="0"/>
              </a:spcBef>
            </a:pP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35C0E4DA-CEC2-F60C-2357-EB82A6AA07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13A76632-DF30-C1CC-893B-229D203BAA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卷柏属于蕨科植物，它的耐旱力极强，具有活血通络，化瘀止血的功效。卷柏化瘀止血，止血而不留瘀，可以用于身体的多种出血。比如吐血和血崩漏，便血，胸腹刺痛，外伤出血等。卷柏活血，通经止痛，可以用于经闭痛经，跌扑肿痛等。现在研究显示，卷柏具有抗癌、止血、抗菌、解肌的药理作用，可以增进血液循环，控制皮炎，刺激毛发再生。卷柏还可以用于多种肿瘤，可以用于绒毛膜上皮癌、鼻癌、肺癌、肝癌等。</a:t>
            </a:r>
          </a:p>
        </p:txBody>
      </p:sp>
      <p:sp>
        <p:nvSpPr>
          <p:cNvPr id="35844" name="灯片编号占位符 3">
            <a:extLst>
              <a:ext uri="{FF2B5EF4-FFF2-40B4-BE49-F238E27FC236}">
                <a16:creationId xmlns:a16="http://schemas.microsoft.com/office/drawing/2014/main" id="{4CDF4249-8718-DC13-6C93-7BA41A8CF3E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23006F-BFCA-407A-BDEA-0D11EC4A8C23}" type="slidenum">
              <a:rPr lang="zh-CN" altLang="en-US" sz="1200" smtClean="0"/>
              <a:pPr/>
              <a:t>36</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93054EC6-7E07-7997-FAE0-C8929F8BE5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a:extLst>
              <a:ext uri="{FF2B5EF4-FFF2-40B4-BE49-F238E27FC236}">
                <a16:creationId xmlns:a16="http://schemas.microsoft.com/office/drawing/2014/main" id="{86A52417-B7AF-3CF0-D805-F8388BEC16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8916" name="灯片编号占位符 3">
            <a:extLst>
              <a:ext uri="{FF2B5EF4-FFF2-40B4-BE49-F238E27FC236}">
                <a16:creationId xmlns:a16="http://schemas.microsoft.com/office/drawing/2014/main" id="{89AD5EDA-540D-EE0D-6239-67ACCDDA47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5F01D6A-F124-49DC-A80E-64FBC0DA82B3}" type="slidenum">
              <a:rPr lang="zh-CN" altLang="en-US" sz="1200" smtClean="0"/>
              <a:pPr/>
              <a:t>38</a:t>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F6515C7B-B6BF-42CF-AE53-BE9BEFA0D7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700354B6-996B-CA8A-9F6E-3A1A4D704F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2000"/>
              <a:t>水龙骨，附生植物，可入药，解蛇毒</a:t>
            </a:r>
            <a:endParaRPr lang="en-US" altLang="zh-CN" sz="2000"/>
          </a:p>
          <a:p>
            <a:r>
              <a:rPr lang="zh-CN" altLang="en-US" sz="1800"/>
              <a:t>肾蕨是传统的中药材，以全草和块茎入药，常用于感冒发热，咳嗽，肺结核等的治疗</a:t>
            </a:r>
          </a:p>
        </p:txBody>
      </p:sp>
      <p:sp>
        <p:nvSpPr>
          <p:cNvPr id="43012" name="灯片编号占位符 3">
            <a:extLst>
              <a:ext uri="{FF2B5EF4-FFF2-40B4-BE49-F238E27FC236}">
                <a16:creationId xmlns:a16="http://schemas.microsoft.com/office/drawing/2014/main" id="{52A3A2E4-8520-DA13-D8AF-985D82FD10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3FA8ADF-4F63-4917-B6C0-049CA947CF14}" type="slidenum">
              <a:rPr lang="zh-CN" altLang="en-US" sz="1200" smtClean="0"/>
              <a:pPr/>
              <a:t>41</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12F32DD6-75E0-D083-F602-B0BCCE1CAB8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2B63685-256E-F622-4A29-2AA6C0C7A9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59A35C2-9523-9C64-E482-6CDEE97B7B9E}"/>
              </a:ext>
            </a:extLst>
          </p:cNvPr>
          <p:cNvSpPr>
            <a:spLocks noGrp="1" noChangeArrowheads="1"/>
          </p:cNvSpPr>
          <p:nvPr>
            <p:ph type="sldNum" sz="quarter" idx="12"/>
          </p:nvPr>
        </p:nvSpPr>
        <p:spPr>
          <a:ln/>
        </p:spPr>
        <p:txBody>
          <a:bodyPr/>
          <a:lstStyle>
            <a:lvl1pPr>
              <a:defRPr/>
            </a:lvl1pPr>
          </a:lstStyle>
          <a:p>
            <a:pPr>
              <a:defRPr/>
            </a:pPr>
            <a:fld id="{4192B433-34D5-464B-8242-C08269F8F50D}" type="slidenum">
              <a:rPr lang="zh-CN" altLang="en-US"/>
              <a:pPr>
                <a:defRPr/>
              </a:pPr>
              <a:t>‹#›</a:t>
            </a:fld>
            <a:endParaRPr lang="en-US" altLang="zh-CN"/>
          </a:p>
        </p:txBody>
      </p:sp>
    </p:spTree>
    <p:extLst>
      <p:ext uri="{BB962C8B-B14F-4D97-AF65-F5344CB8AC3E}">
        <p14:creationId xmlns:p14="http://schemas.microsoft.com/office/powerpoint/2010/main" val="4281026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8997A43-E542-411C-F139-9FF044EFB1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8733BAF-5721-9744-6B5C-00A94D6F14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0866EE0-9587-CDDA-9450-32D60492AF1D}"/>
              </a:ext>
            </a:extLst>
          </p:cNvPr>
          <p:cNvSpPr>
            <a:spLocks noGrp="1" noChangeArrowheads="1"/>
          </p:cNvSpPr>
          <p:nvPr>
            <p:ph type="sldNum" sz="quarter" idx="12"/>
          </p:nvPr>
        </p:nvSpPr>
        <p:spPr>
          <a:ln/>
        </p:spPr>
        <p:txBody>
          <a:bodyPr/>
          <a:lstStyle>
            <a:lvl1pPr>
              <a:defRPr/>
            </a:lvl1pPr>
          </a:lstStyle>
          <a:p>
            <a:pPr>
              <a:defRPr/>
            </a:pPr>
            <a:fld id="{34689732-9904-4B0B-B877-6128612EB4B8}" type="slidenum">
              <a:rPr lang="zh-CN" altLang="en-US"/>
              <a:pPr>
                <a:defRPr/>
              </a:pPr>
              <a:t>‹#›</a:t>
            </a:fld>
            <a:endParaRPr lang="en-US" altLang="zh-CN"/>
          </a:p>
        </p:txBody>
      </p:sp>
    </p:spTree>
    <p:extLst>
      <p:ext uri="{BB962C8B-B14F-4D97-AF65-F5344CB8AC3E}">
        <p14:creationId xmlns:p14="http://schemas.microsoft.com/office/powerpoint/2010/main" val="96883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7051A48-869B-AF9D-D154-CDC9F05340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454A50A-F321-7D6C-FE4E-4C1CFD4C2FA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F1B40C2-28C9-4734-5C7A-04D2E4C73140}"/>
              </a:ext>
            </a:extLst>
          </p:cNvPr>
          <p:cNvSpPr>
            <a:spLocks noGrp="1" noChangeArrowheads="1"/>
          </p:cNvSpPr>
          <p:nvPr>
            <p:ph type="sldNum" sz="quarter" idx="12"/>
          </p:nvPr>
        </p:nvSpPr>
        <p:spPr>
          <a:ln/>
        </p:spPr>
        <p:txBody>
          <a:bodyPr/>
          <a:lstStyle>
            <a:lvl1pPr>
              <a:defRPr/>
            </a:lvl1pPr>
          </a:lstStyle>
          <a:p>
            <a:pPr>
              <a:defRPr/>
            </a:pPr>
            <a:fld id="{B454FD00-127D-4790-B99F-1113729510BA}" type="slidenum">
              <a:rPr lang="zh-CN" altLang="en-US"/>
              <a:pPr>
                <a:defRPr/>
              </a:pPr>
              <a:t>‹#›</a:t>
            </a:fld>
            <a:endParaRPr lang="en-US" altLang="zh-CN"/>
          </a:p>
        </p:txBody>
      </p:sp>
    </p:spTree>
    <p:extLst>
      <p:ext uri="{BB962C8B-B14F-4D97-AF65-F5344CB8AC3E}">
        <p14:creationId xmlns:p14="http://schemas.microsoft.com/office/powerpoint/2010/main" val="386100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联机映像占位符 3"/>
          <p:cNvSpPr>
            <a:spLocks noGrp="1"/>
          </p:cNvSpPr>
          <p:nvPr>
            <p:ph type="clipArt" sz="half" idx="2"/>
          </p:nvPr>
        </p:nvSpPr>
        <p:spPr>
          <a:xfrm>
            <a:off x="4648200" y="1981200"/>
            <a:ext cx="3810000" cy="4114800"/>
          </a:xfrm>
        </p:spPr>
        <p:txBody>
          <a:bodyPr/>
          <a:lstStyle/>
          <a:p>
            <a:pPr lvl="0"/>
            <a:endParaRPr lang="zh-CN" altLang="en-US" noProof="0"/>
          </a:p>
        </p:txBody>
      </p:sp>
      <p:sp>
        <p:nvSpPr>
          <p:cNvPr id="5" name="Rectangle 4">
            <a:extLst>
              <a:ext uri="{FF2B5EF4-FFF2-40B4-BE49-F238E27FC236}">
                <a16:creationId xmlns:a16="http://schemas.microsoft.com/office/drawing/2014/main" id="{81193934-8932-FA3D-A48F-3AF29DC5BD6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8FE9550-FD8B-7EE9-A428-7EE224707C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DF74EB4-065A-E59B-9811-1295C3DE940B}"/>
              </a:ext>
            </a:extLst>
          </p:cNvPr>
          <p:cNvSpPr>
            <a:spLocks noGrp="1" noChangeArrowheads="1"/>
          </p:cNvSpPr>
          <p:nvPr>
            <p:ph type="sldNum" sz="quarter" idx="12"/>
          </p:nvPr>
        </p:nvSpPr>
        <p:spPr>
          <a:ln/>
        </p:spPr>
        <p:txBody>
          <a:bodyPr/>
          <a:lstStyle>
            <a:lvl1pPr>
              <a:defRPr/>
            </a:lvl1pPr>
          </a:lstStyle>
          <a:p>
            <a:pPr>
              <a:defRPr/>
            </a:pPr>
            <a:fld id="{C9C422B1-F429-46A5-A9C7-BBAAE8C94BD5}" type="slidenum">
              <a:rPr lang="zh-CN" altLang="en-US"/>
              <a:pPr>
                <a:defRPr/>
              </a:pPr>
              <a:t>‹#›</a:t>
            </a:fld>
            <a:endParaRPr lang="en-US" altLang="zh-CN"/>
          </a:p>
        </p:txBody>
      </p:sp>
    </p:spTree>
    <p:extLst>
      <p:ext uri="{BB962C8B-B14F-4D97-AF65-F5344CB8AC3E}">
        <p14:creationId xmlns:p14="http://schemas.microsoft.com/office/powerpoint/2010/main" val="327026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2BE659A-6E83-AADB-38C9-2BF58B27939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75DBE4F-D196-67A3-AA5F-E026804CF3C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9629C1B-2F18-40D2-269B-9F41EC69812C}"/>
              </a:ext>
            </a:extLst>
          </p:cNvPr>
          <p:cNvSpPr>
            <a:spLocks noGrp="1" noChangeArrowheads="1"/>
          </p:cNvSpPr>
          <p:nvPr>
            <p:ph type="sldNum" sz="quarter" idx="12"/>
          </p:nvPr>
        </p:nvSpPr>
        <p:spPr>
          <a:ln/>
        </p:spPr>
        <p:txBody>
          <a:bodyPr/>
          <a:lstStyle>
            <a:lvl1pPr>
              <a:defRPr/>
            </a:lvl1pPr>
          </a:lstStyle>
          <a:p>
            <a:pPr>
              <a:defRPr/>
            </a:pPr>
            <a:fld id="{56415E8F-0A88-4AED-ADE9-2208600CFB6A}" type="slidenum">
              <a:rPr lang="zh-CN" altLang="en-US"/>
              <a:pPr>
                <a:defRPr/>
              </a:pPr>
              <a:t>‹#›</a:t>
            </a:fld>
            <a:endParaRPr lang="en-US" altLang="zh-CN"/>
          </a:p>
        </p:txBody>
      </p:sp>
    </p:spTree>
    <p:extLst>
      <p:ext uri="{BB962C8B-B14F-4D97-AF65-F5344CB8AC3E}">
        <p14:creationId xmlns:p14="http://schemas.microsoft.com/office/powerpoint/2010/main" val="246363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2743A8E-42FC-8573-705F-587028577F1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914EB1-23B3-C92D-D356-A556924B41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265FE9F-7139-12D6-9E6D-F205596B37CB}"/>
              </a:ext>
            </a:extLst>
          </p:cNvPr>
          <p:cNvSpPr>
            <a:spLocks noGrp="1" noChangeArrowheads="1"/>
          </p:cNvSpPr>
          <p:nvPr>
            <p:ph type="sldNum" sz="quarter" idx="12"/>
          </p:nvPr>
        </p:nvSpPr>
        <p:spPr>
          <a:ln/>
        </p:spPr>
        <p:txBody>
          <a:bodyPr/>
          <a:lstStyle>
            <a:lvl1pPr>
              <a:defRPr/>
            </a:lvl1pPr>
          </a:lstStyle>
          <a:p>
            <a:pPr>
              <a:defRPr/>
            </a:pPr>
            <a:fld id="{4BA6C37C-5326-49BE-A323-47D7FDA88073}" type="slidenum">
              <a:rPr lang="zh-CN" altLang="en-US"/>
              <a:pPr>
                <a:defRPr/>
              </a:pPr>
              <a:t>‹#›</a:t>
            </a:fld>
            <a:endParaRPr lang="en-US" altLang="zh-CN"/>
          </a:p>
        </p:txBody>
      </p:sp>
    </p:spTree>
    <p:extLst>
      <p:ext uri="{BB962C8B-B14F-4D97-AF65-F5344CB8AC3E}">
        <p14:creationId xmlns:p14="http://schemas.microsoft.com/office/powerpoint/2010/main" val="2295922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53A874E-7881-E7BD-FDF8-4AE95946EC6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9A40A43-9B49-5666-4E1F-B6A3840D87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BB89DD9-B59C-32DE-09FB-EA91A84D509D}"/>
              </a:ext>
            </a:extLst>
          </p:cNvPr>
          <p:cNvSpPr>
            <a:spLocks noGrp="1" noChangeArrowheads="1"/>
          </p:cNvSpPr>
          <p:nvPr>
            <p:ph type="sldNum" sz="quarter" idx="12"/>
          </p:nvPr>
        </p:nvSpPr>
        <p:spPr>
          <a:ln/>
        </p:spPr>
        <p:txBody>
          <a:bodyPr/>
          <a:lstStyle>
            <a:lvl1pPr>
              <a:defRPr/>
            </a:lvl1pPr>
          </a:lstStyle>
          <a:p>
            <a:pPr>
              <a:defRPr/>
            </a:pPr>
            <a:fld id="{BAC8919C-119E-40B6-9C70-86E6B116DB14}" type="slidenum">
              <a:rPr lang="zh-CN" altLang="en-US"/>
              <a:pPr>
                <a:defRPr/>
              </a:pPr>
              <a:t>‹#›</a:t>
            </a:fld>
            <a:endParaRPr lang="en-US" altLang="zh-CN"/>
          </a:p>
        </p:txBody>
      </p:sp>
    </p:spTree>
    <p:extLst>
      <p:ext uri="{BB962C8B-B14F-4D97-AF65-F5344CB8AC3E}">
        <p14:creationId xmlns:p14="http://schemas.microsoft.com/office/powerpoint/2010/main" val="276321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80BBB602-C6A1-EF3A-9CA5-52240FDC128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FD0406DA-0BA8-8AF9-A6D2-3BF54966783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82F1C86-F12F-3E54-D3D3-EB3804BA8D65}"/>
              </a:ext>
            </a:extLst>
          </p:cNvPr>
          <p:cNvSpPr>
            <a:spLocks noGrp="1" noChangeArrowheads="1"/>
          </p:cNvSpPr>
          <p:nvPr>
            <p:ph type="sldNum" sz="quarter" idx="12"/>
          </p:nvPr>
        </p:nvSpPr>
        <p:spPr>
          <a:ln/>
        </p:spPr>
        <p:txBody>
          <a:bodyPr/>
          <a:lstStyle>
            <a:lvl1pPr>
              <a:defRPr/>
            </a:lvl1pPr>
          </a:lstStyle>
          <a:p>
            <a:pPr>
              <a:defRPr/>
            </a:pPr>
            <a:fld id="{262E602A-4D5A-40E6-BA32-DF322BBC5D9C}" type="slidenum">
              <a:rPr lang="zh-CN" altLang="en-US"/>
              <a:pPr>
                <a:defRPr/>
              </a:pPr>
              <a:t>‹#›</a:t>
            </a:fld>
            <a:endParaRPr lang="en-US" altLang="zh-CN"/>
          </a:p>
        </p:txBody>
      </p:sp>
    </p:spTree>
    <p:extLst>
      <p:ext uri="{BB962C8B-B14F-4D97-AF65-F5344CB8AC3E}">
        <p14:creationId xmlns:p14="http://schemas.microsoft.com/office/powerpoint/2010/main" val="968182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DE29256E-2013-8384-60ED-3D31BF4585A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A111379-F9CE-6E52-5F80-D6DA7DFE710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2FDEE0A-368B-75A8-3C0E-01FCBFEEF834}"/>
              </a:ext>
            </a:extLst>
          </p:cNvPr>
          <p:cNvSpPr>
            <a:spLocks noGrp="1" noChangeArrowheads="1"/>
          </p:cNvSpPr>
          <p:nvPr>
            <p:ph type="sldNum" sz="quarter" idx="12"/>
          </p:nvPr>
        </p:nvSpPr>
        <p:spPr>
          <a:ln/>
        </p:spPr>
        <p:txBody>
          <a:bodyPr/>
          <a:lstStyle>
            <a:lvl1pPr>
              <a:defRPr/>
            </a:lvl1pPr>
          </a:lstStyle>
          <a:p>
            <a:pPr>
              <a:defRPr/>
            </a:pPr>
            <a:fld id="{242BAEEE-78B3-489A-BAFA-E162A0007D83}" type="slidenum">
              <a:rPr lang="zh-CN" altLang="en-US"/>
              <a:pPr>
                <a:defRPr/>
              </a:pPr>
              <a:t>‹#›</a:t>
            </a:fld>
            <a:endParaRPr lang="en-US" altLang="zh-CN"/>
          </a:p>
        </p:txBody>
      </p:sp>
    </p:spTree>
    <p:extLst>
      <p:ext uri="{BB962C8B-B14F-4D97-AF65-F5344CB8AC3E}">
        <p14:creationId xmlns:p14="http://schemas.microsoft.com/office/powerpoint/2010/main" val="74377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8A6EDE2-FD2D-BF53-BD02-BA1F128054F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FD409F7-5F57-5C97-DA58-C9CACF3A40E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D4AED11-1582-299B-28CD-893C953828F3}"/>
              </a:ext>
            </a:extLst>
          </p:cNvPr>
          <p:cNvSpPr>
            <a:spLocks noGrp="1" noChangeArrowheads="1"/>
          </p:cNvSpPr>
          <p:nvPr>
            <p:ph type="sldNum" sz="quarter" idx="12"/>
          </p:nvPr>
        </p:nvSpPr>
        <p:spPr>
          <a:ln/>
        </p:spPr>
        <p:txBody>
          <a:bodyPr/>
          <a:lstStyle>
            <a:lvl1pPr>
              <a:defRPr/>
            </a:lvl1pPr>
          </a:lstStyle>
          <a:p>
            <a:pPr>
              <a:defRPr/>
            </a:pPr>
            <a:fld id="{85818B90-4F30-4910-A68E-13B07C39C369}" type="slidenum">
              <a:rPr lang="zh-CN" altLang="en-US"/>
              <a:pPr>
                <a:defRPr/>
              </a:pPr>
              <a:t>‹#›</a:t>
            </a:fld>
            <a:endParaRPr lang="en-US" altLang="zh-CN"/>
          </a:p>
        </p:txBody>
      </p:sp>
    </p:spTree>
    <p:extLst>
      <p:ext uri="{BB962C8B-B14F-4D97-AF65-F5344CB8AC3E}">
        <p14:creationId xmlns:p14="http://schemas.microsoft.com/office/powerpoint/2010/main" val="366303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F3ADCD7-26C3-F8FD-7212-05F985E6BB0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15428C8-3281-4112-783F-0C2E9BBFDDA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130ABDA-874E-6B6B-F2E5-F6C6FC14DC45}"/>
              </a:ext>
            </a:extLst>
          </p:cNvPr>
          <p:cNvSpPr>
            <a:spLocks noGrp="1" noChangeArrowheads="1"/>
          </p:cNvSpPr>
          <p:nvPr>
            <p:ph type="sldNum" sz="quarter" idx="12"/>
          </p:nvPr>
        </p:nvSpPr>
        <p:spPr>
          <a:ln/>
        </p:spPr>
        <p:txBody>
          <a:bodyPr/>
          <a:lstStyle>
            <a:lvl1pPr>
              <a:defRPr/>
            </a:lvl1pPr>
          </a:lstStyle>
          <a:p>
            <a:pPr>
              <a:defRPr/>
            </a:pPr>
            <a:fld id="{BBEDDA7E-24FD-44C8-B80F-9225617878EC}" type="slidenum">
              <a:rPr lang="zh-CN" altLang="en-US"/>
              <a:pPr>
                <a:defRPr/>
              </a:pPr>
              <a:t>‹#›</a:t>
            </a:fld>
            <a:endParaRPr lang="en-US" altLang="zh-CN"/>
          </a:p>
        </p:txBody>
      </p:sp>
    </p:spTree>
    <p:extLst>
      <p:ext uri="{BB962C8B-B14F-4D97-AF65-F5344CB8AC3E}">
        <p14:creationId xmlns:p14="http://schemas.microsoft.com/office/powerpoint/2010/main" val="1122099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84BF3EC-9384-74B0-C467-949DB867E5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B3848CF-26A7-00F4-0061-74301F13526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8D955F4-963C-74AB-4DA0-2A8832905791}"/>
              </a:ext>
            </a:extLst>
          </p:cNvPr>
          <p:cNvSpPr>
            <a:spLocks noGrp="1" noChangeArrowheads="1"/>
          </p:cNvSpPr>
          <p:nvPr>
            <p:ph type="sldNum" sz="quarter" idx="12"/>
          </p:nvPr>
        </p:nvSpPr>
        <p:spPr>
          <a:ln/>
        </p:spPr>
        <p:txBody>
          <a:bodyPr/>
          <a:lstStyle>
            <a:lvl1pPr>
              <a:defRPr/>
            </a:lvl1pPr>
          </a:lstStyle>
          <a:p>
            <a:pPr>
              <a:defRPr/>
            </a:pPr>
            <a:fld id="{39DFFA93-59A5-45E7-8724-E1E8D9265AD5}" type="slidenum">
              <a:rPr lang="zh-CN" altLang="en-US"/>
              <a:pPr>
                <a:defRPr/>
              </a:pPr>
              <a:t>‹#›</a:t>
            </a:fld>
            <a:endParaRPr lang="en-US" altLang="zh-CN"/>
          </a:p>
        </p:txBody>
      </p:sp>
    </p:spTree>
    <p:extLst>
      <p:ext uri="{BB962C8B-B14F-4D97-AF65-F5344CB8AC3E}">
        <p14:creationId xmlns:p14="http://schemas.microsoft.com/office/powerpoint/2010/main" val="127453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BE77F76-138C-C763-ED09-1C9416525E31}"/>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768CC890-A399-D31B-1798-5F46C83334D3}"/>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C76AE204-811C-F16C-D91D-B68D519117A9}"/>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kumimoji="0" sz="1400"/>
            </a:lvl1pPr>
          </a:lstStyle>
          <a:p>
            <a:pPr>
              <a:defRPr/>
            </a:pPr>
            <a:endParaRPr lang="en-US" altLang="zh-CN"/>
          </a:p>
        </p:txBody>
      </p:sp>
      <p:sp>
        <p:nvSpPr>
          <p:cNvPr id="1029" name="Rectangle 5">
            <a:extLst>
              <a:ext uri="{FF2B5EF4-FFF2-40B4-BE49-F238E27FC236}">
                <a16:creationId xmlns:a16="http://schemas.microsoft.com/office/drawing/2014/main" id="{8993290E-D534-F117-702F-C9293473B9E9}"/>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kumimoji="0" sz="1400"/>
            </a:lvl1pPr>
          </a:lstStyle>
          <a:p>
            <a:pPr>
              <a:defRPr/>
            </a:pPr>
            <a:endParaRPr lang="en-US" altLang="zh-CN"/>
          </a:p>
        </p:txBody>
      </p:sp>
      <p:sp>
        <p:nvSpPr>
          <p:cNvPr id="1030" name="Rectangle 6">
            <a:extLst>
              <a:ext uri="{FF2B5EF4-FFF2-40B4-BE49-F238E27FC236}">
                <a16:creationId xmlns:a16="http://schemas.microsoft.com/office/drawing/2014/main" id="{718A9DE3-7C60-4377-6C5B-884A756461BC}"/>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kumimoji="0" sz="1400"/>
            </a:lvl1pPr>
          </a:lstStyle>
          <a:p>
            <a:pPr>
              <a:defRPr/>
            </a:pPr>
            <a:fld id="{599912DF-488C-4EA8-92E7-14280EF9EC8A}" type="slidenum">
              <a:rPr lang="zh-CN" altLang="en-US"/>
              <a:pPr>
                <a:defRPr/>
              </a:pPr>
              <a:t>‹#›</a:t>
            </a:fld>
            <a:endParaRPr lang="en-US" altLang="zh-CN"/>
          </a:p>
        </p:txBody>
      </p:sp>
      <p:sp>
        <p:nvSpPr>
          <p:cNvPr id="1031" name="AutoShape 10" descr="æ¬å·å¤§å­¦æ ¡å¾½">
            <a:extLst>
              <a:ext uri="{FF2B5EF4-FFF2-40B4-BE49-F238E27FC236}">
                <a16:creationId xmlns:a16="http://schemas.microsoft.com/office/drawing/2014/main" id="{03AE52EB-BBBB-8BCC-2545-D5C773276652}"/>
              </a:ext>
            </a:extLst>
          </p:cNvPr>
          <p:cNvSpPr>
            <a:spLocks noChangeAspect="1" noChangeArrowheads="1"/>
          </p:cNvSpPr>
          <p:nvPr userDrawn="1"/>
        </p:nvSpPr>
        <p:spPr bwMode="auto">
          <a:xfrm>
            <a:off x="4424363" y="3281363"/>
            <a:ext cx="296862" cy="296862"/>
          </a:xfrm>
          <a:prstGeom prst="rect">
            <a:avLst/>
          </a:prstGeom>
          <a:noFill/>
          <a:ln>
            <a:noFill/>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pic>
        <p:nvPicPr>
          <p:cNvPr id="1032" name="Picture 23" descr="幻灯片背景">
            <a:extLst>
              <a:ext uri="{FF2B5EF4-FFF2-40B4-BE49-F238E27FC236}">
                <a16:creationId xmlns:a16="http://schemas.microsoft.com/office/drawing/2014/main" id="{4B42FEDF-831C-DB2B-FAAA-2640FEF0718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0"/>
            <a:ext cx="92202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5"/>
        </a:buBlip>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6"/>
        </a:buBlip>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Blip>
          <a:blip r:embed="rId16"/>
        </a:buBlip>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Blip>
          <a:blip r:embed="rId16"/>
        </a:buBlip>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Blip>
          <a:blip r:embed="rId16"/>
        </a:buBlip>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http://img.baidu.com/img/baike/s/up_down.gif"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5.bin"/><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oleObject" Target="../embeddings/oleObject7.bin"/><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oleObject" Target="../embeddings/oleObject9.bin"/><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11.bin"/><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image" Target="../media/image15.jpeg"/><Relationship Id="rId2" Type="http://schemas.openxmlformats.org/officeDocument/2006/relationships/oleObject" Target="../embeddings/oleObject12.bin"/><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42.png"/><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oleObject" Target="../embeddings/oleObject19.bin"/><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oleObject" Target="../embeddings/oleObject22.bin"/><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oleObject" Target="../embeddings/oleObject26.bin"/><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oleObject" Target="../embeddings/oleObject28.bin"/><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jpe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oleObject" Target="../embeddings/oleObject31.bin"/><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rimeedu.com.cn/xssq/pic/0409/pic/zhiwunew1.htm" TargetMode="External"/><Relationship Id="rId1" Type="http://schemas.openxmlformats.org/officeDocument/2006/relationships/slideLayout" Target="../slideLayouts/slideLayout1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image" Target="../media/image95.png"/><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9.jpeg"/><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02.png"/><Relationship Id="rId4" Type="http://schemas.openxmlformats.org/officeDocument/2006/relationships/image" Target="../media/image101.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oleObject" Target="../embeddings/oleObject33.bin"/><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3.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oleObject" Target="../embeddings/oleObject34.bin"/></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http://img.baidu.com/img/baike/s/up_down.gif"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2">
            <a:extLst>
              <a:ext uri="{FF2B5EF4-FFF2-40B4-BE49-F238E27FC236}">
                <a16:creationId xmlns:a16="http://schemas.microsoft.com/office/drawing/2014/main" id="{105AEB84-D370-221C-ED03-5120AE5CB874}"/>
              </a:ext>
            </a:extLst>
          </p:cNvPr>
          <p:cNvSpPr>
            <a:spLocks noChangeArrowheads="1"/>
          </p:cNvSpPr>
          <p:nvPr/>
        </p:nvSpPr>
        <p:spPr bwMode="auto">
          <a:xfrm>
            <a:off x="3048000" y="1905000"/>
            <a:ext cx="5105400" cy="3657600"/>
          </a:xfrm>
          <a:prstGeom prst="flowChartProcess">
            <a:avLst/>
          </a:prstGeom>
          <a:solidFill>
            <a:srgbClr val="CC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chemeClr val="accent2"/>
                </a:solidFill>
                <a:latin typeface="楷体_GB2312" pitchFamily="49" charset="-122"/>
                <a:ea typeface="楷体_GB2312" pitchFamily="49" charset="-122"/>
              </a:rPr>
              <a:t>1、植物体无根、茎、叶的分化。</a:t>
            </a:r>
          </a:p>
          <a:p>
            <a:pPr eaLnBrk="1" hangingPunct="1">
              <a:buFontTx/>
              <a:buNone/>
            </a:pPr>
            <a:r>
              <a:rPr lang="zh-CN" altLang="en-US" sz="2000">
                <a:solidFill>
                  <a:schemeClr val="accent2"/>
                </a:solidFill>
                <a:latin typeface="楷体_GB2312" pitchFamily="49" charset="-122"/>
                <a:ea typeface="楷体_GB2312" pitchFamily="49" charset="-122"/>
              </a:rPr>
              <a:t>2、生殖器官是单细胞的。</a:t>
            </a:r>
          </a:p>
          <a:p>
            <a:pPr eaLnBrk="1" hangingPunct="1">
              <a:buFontTx/>
              <a:buNone/>
            </a:pPr>
            <a:r>
              <a:rPr lang="zh-CN" altLang="en-US" sz="2000">
                <a:solidFill>
                  <a:schemeClr val="accent2"/>
                </a:solidFill>
                <a:latin typeface="楷体_GB2312" pitchFamily="49" charset="-122"/>
                <a:ea typeface="楷体_GB2312" pitchFamily="49" charset="-122"/>
              </a:rPr>
              <a:t>3、合子不形成胚而直接萌发成新的植物体。</a:t>
            </a:r>
          </a:p>
          <a:p>
            <a:pPr eaLnBrk="1" hangingPunct="1">
              <a:buFontTx/>
              <a:buNone/>
            </a:pPr>
            <a:r>
              <a:rPr lang="zh-CN" altLang="en-US" sz="2000">
                <a:solidFill>
                  <a:schemeClr val="accent2"/>
                </a:solidFill>
                <a:latin typeface="楷体_GB2312" pitchFamily="49" charset="-122"/>
                <a:ea typeface="楷体_GB2312" pitchFamily="49" charset="-122"/>
              </a:rPr>
              <a:t>4、常生活于水中或阴湿的地方。</a:t>
            </a:r>
          </a:p>
          <a:p>
            <a:pPr eaLnBrk="1" hangingPunct="1">
              <a:buFontTx/>
              <a:buNone/>
            </a:pPr>
            <a:endParaRPr lang="zh-CN" altLang="en-US" sz="2000">
              <a:solidFill>
                <a:schemeClr val="accent2"/>
              </a:solidFill>
            </a:endParaRPr>
          </a:p>
          <a:p>
            <a:pPr eaLnBrk="1" hangingPunct="1">
              <a:buFontTx/>
              <a:buNone/>
            </a:pPr>
            <a:r>
              <a:rPr lang="zh-CN" altLang="en-US" sz="2000">
                <a:solidFill>
                  <a:schemeClr val="accent2"/>
                </a:solidFill>
                <a:latin typeface="楷体_GB2312" pitchFamily="49" charset="-122"/>
                <a:ea typeface="楷体_GB2312" pitchFamily="49" charset="-122"/>
              </a:rPr>
              <a:t>1、有根、茎、叶分化（苔藓植物例外）</a:t>
            </a:r>
          </a:p>
          <a:p>
            <a:pPr eaLnBrk="1" hangingPunct="1">
              <a:buFontTx/>
              <a:buNone/>
            </a:pPr>
            <a:r>
              <a:rPr lang="zh-CN" altLang="en-US" sz="2000">
                <a:solidFill>
                  <a:schemeClr val="accent2"/>
                </a:solidFill>
                <a:latin typeface="楷体_GB2312" pitchFamily="49" charset="-122"/>
                <a:ea typeface="楷体_GB2312" pitchFamily="49" charset="-122"/>
              </a:rPr>
              <a:t>2、生殖器官由多个细胞构成</a:t>
            </a:r>
          </a:p>
          <a:p>
            <a:pPr eaLnBrk="1" hangingPunct="1">
              <a:buFont typeface="Wingdings" panose="05000000000000000000" pitchFamily="2" charset="2"/>
              <a:buNone/>
            </a:pPr>
            <a:r>
              <a:rPr lang="zh-CN" altLang="en-US" sz="2000">
                <a:solidFill>
                  <a:schemeClr val="accent2"/>
                </a:solidFill>
                <a:latin typeface="楷体_GB2312" pitchFamily="49" charset="-122"/>
                <a:ea typeface="楷体_GB2312" pitchFamily="49" charset="-122"/>
              </a:rPr>
              <a:t>3、合子形成胚，再成长为新的植物体</a:t>
            </a:r>
          </a:p>
          <a:p>
            <a:pPr eaLnBrk="1" hangingPunct="1">
              <a:buFont typeface="Wingdings" panose="05000000000000000000" pitchFamily="2" charset="2"/>
              <a:buNone/>
            </a:pPr>
            <a:r>
              <a:rPr lang="zh-CN" altLang="en-US" sz="2000">
                <a:solidFill>
                  <a:schemeClr val="accent2"/>
                </a:solidFill>
                <a:latin typeface="楷体_GB2312" pitchFamily="49" charset="-122"/>
                <a:ea typeface="楷体_GB2312" pitchFamily="49" charset="-122"/>
              </a:rPr>
              <a:t>4、绝大多数陆生</a:t>
            </a:r>
          </a:p>
        </p:txBody>
      </p:sp>
      <p:sp>
        <p:nvSpPr>
          <p:cNvPr id="72708" name="Text Box 4">
            <a:extLst>
              <a:ext uri="{FF2B5EF4-FFF2-40B4-BE49-F238E27FC236}">
                <a16:creationId xmlns:a16="http://schemas.microsoft.com/office/drawing/2014/main" id="{3B2DB2F8-4555-0051-168A-86DC3034D5D1}"/>
              </a:ext>
            </a:extLst>
          </p:cNvPr>
          <p:cNvSpPr txBox="1">
            <a:spLocks noChangeArrowheads="1"/>
          </p:cNvSpPr>
          <p:nvPr/>
        </p:nvSpPr>
        <p:spPr bwMode="auto">
          <a:xfrm>
            <a:off x="533400" y="2971800"/>
            <a:ext cx="61118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FF0000"/>
                </a:solidFill>
              </a:rPr>
              <a:t>植物界</a:t>
            </a:r>
          </a:p>
        </p:txBody>
      </p:sp>
      <p:sp>
        <p:nvSpPr>
          <p:cNvPr id="72709" name="AutoShape 5">
            <a:extLst>
              <a:ext uri="{FF2B5EF4-FFF2-40B4-BE49-F238E27FC236}">
                <a16:creationId xmlns:a16="http://schemas.microsoft.com/office/drawing/2014/main" id="{0BD7568C-1767-6CBE-5111-5228B25804E1}"/>
              </a:ext>
            </a:extLst>
          </p:cNvPr>
          <p:cNvSpPr>
            <a:spLocks/>
          </p:cNvSpPr>
          <p:nvPr/>
        </p:nvSpPr>
        <p:spPr bwMode="auto">
          <a:xfrm>
            <a:off x="1219200" y="2362200"/>
            <a:ext cx="76200" cy="2286000"/>
          </a:xfrm>
          <a:prstGeom prst="leftBrace">
            <a:avLst>
              <a:gd name="adj1" fmla="val 250000"/>
              <a:gd name="adj2" fmla="val 50000"/>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2710" name="Text Box 6">
            <a:extLst>
              <a:ext uri="{FF2B5EF4-FFF2-40B4-BE49-F238E27FC236}">
                <a16:creationId xmlns:a16="http://schemas.microsoft.com/office/drawing/2014/main" id="{B857DB45-9CFF-DC88-8FD5-D0E0E4CF87C9}"/>
              </a:ext>
            </a:extLst>
          </p:cNvPr>
          <p:cNvSpPr txBox="1">
            <a:spLocks noChangeArrowheads="1"/>
          </p:cNvSpPr>
          <p:nvPr/>
        </p:nvSpPr>
        <p:spPr bwMode="auto">
          <a:xfrm>
            <a:off x="1371600" y="2133600"/>
            <a:ext cx="1524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a:solidFill>
                  <a:srgbClr val="FF0000"/>
                </a:solidFill>
              </a:rPr>
              <a:t>低等植物</a:t>
            </a:r>
          </a:p>
          <a:p>
            <a:pPr eaLnBrk="1" hangingPunct="1">
              <a:spcBef>
                <a:spcPct val="50000"/>
              </a:spcBef>
              <a:buFontTx/>
              <a:buNone/>
            </a:pPr>
            <a:r>
              <a:rPr lang="zh-CN" altLang="en-US" sz="2400" b="1">
                <a:solidFill>
                  <a:srgbClr val="FF0000"/>
                </a:solidFill>
              </a:rPr>
              <a:t>(无胚植物)</a:t>
            </a:r>
          </a:p>
        </p:txBody>
      </p:sp>
      <p:sp>
        <p:nvSpPr>
          <p:cNvPr id="72711" name="Text Box 7">
            <a:extLst>
              <a:ext uri="{FF2B5EF4-FFF2-40B4-BE49-F238E27FC236}">
                <a16:creationId xmlns:a16="http://schemas.microsoft.com/office/drawing/2014/main" id="{4CF65776-5693-782B-C9DC-0B59E5D5EAF5}"/>
              </a:ext>
            </a:extLst>
          </p:cNvPr>
          <p:cNvSpPr txBox="1">
            <a:spLocks noChangeArrowheads="1"/>
          </p:cNvSpPr>
          <p:nvPr/>
        </p:nvSpPr>
        <p:spPr bwMode="auto">
          <a:xfrm>
            <a:off x="1295400" y="3886200"/>
            <a:ext cx="16002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a:solidFill>
                  <a:srgbClr val="FF0000"/>
                </a:solidFill>
              </a:rPr>
              <a:t>高等植物</a:t>
            </a:r>
          </a:p>
          <a:p>
            <a:pPr eaLnBrk="1" hangingPunct="1">
              <a:spcBef>
                <a:spcPct val="50000"/>
              </a:spcBef>
              <a:buFontTx/>
              <a:buNone/>
            </a:pPr>
            <a:r>
              <a:rPr lang="zh-CN" altLang="en-US" sz="2400" b="1">
                <a:solidFill>
                  <a:srgbClr val="FF0000"/>
                </a:solidFill>
              </a:rPr>
              <a:t>(有胚植物)</a:t>
            </a:r>
          </a:p>
        </p:txBody>
      </p:sp>
      <p:sp>
        <p:nvSpPr>
          <p:cNvPr id="72712" name="AutoShape 8">
            <a:extLst>
              <a:ext uri="{FF2B5EF4-FFF2-40B4-BE49-F238E27FC236}">
                <a16:creationId xmlns:a16="http://schemas.microsoft.com/office/drawing/2014/main" id="{D226770B-A629-7453-46FC-03B42596B4B4}"/>
              </a:ext>
            </a:extLst>
          </p:cNvPr>
          <p:cNvSpPr>
            <a:spLocks/>
          </p:cNvSpPr>
          <p:nvPr/>
        </p:nvSpPr>
        <p:spPr bwMode="auto">
          <a:xfrm>
            <a:off x="2971800" y="2057400"/>
            <a:ext cx="76200" cy="1066800"/>
          </a:xfrm>
          <a:prstGeom prst="leftBrace">
            <a:avLst>
              <a:gd name="adj1" fmla="val 116667"/>
              <a:gd name="adj2" fmla="val 50000"/>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2713" name="Text Box 9">
            <a:extLst>
              <a:ext uri="{FF2B5EF4-FFF2-40B4-BE49-F238E27FC236}">
                <a16:creationId xmlns:a16="http://schemas.microsoft.com/office/drawing/2014/main" id="{F0981473-292E-AD8F-0232-A437157106E1}"/>
              </a:ext>
            </a:extLst>
          </p:cNvPr>
          <p:cNvSpPr txBox="1">
            <a:spLocks noChangeArrowheads="1"/>
          </p:cNvSpPr>
          <p:nvPr/>
        </p:nvSpPr>
        <p:spPr bwMode="auto">
          <a:xfrm>
            <a:off x="3124200" y="19812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藻类植物</a:t>
            </a:r>
          </a:p>
        </p:txBody>
      </p:sp>
      <p:sp>
        <p:nvSpPr>
          <p:cNvPr id="72714" name="Text Box 10">
            <a:extLst>
              <a:ext uri="{FF2B5EF4-FFF2-40B4-BE49-F238E27FC236}">
                <a16:creationId xmlns:a16="http://schemas.microsoft.com/office/drawing/2014/main" id="{75E5357B-92D5-D0D8-6B85-78720E4EE2F3}"/>
              </a:ext>
            </a:extLst>
          </p:cNvPr>
          <p:cNvSpPr txBox="1">
            <a:spLocks noChangeArrowheads="1"/>
          </p:cNvSpPr>
          <p:nvPr/>
        </p:nvSpPr>
        <p:spPr bwMode="auto">
          <a:xfrm>
            <a:off x="3124200" y="28956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地衣植物</a:t>
            </a:r>
          </a:p>
        </p:txBody>
      </p:sp>
      <p:sp>
        <p:nvSpPr>
          <p:cNvPr id="72715" name="Text Box 11">
            <a:extLst>
              <a:ext uri="{FF2B5EF4-FFF2-40B4-BE49-F238E27FC236}">
                <a16:creationId xmlns:a16="http://schemas.microsoft.com/office/drawing/2014/main" id="{65A3E9B8-BF6E-9BA3-E5A4-99ADC22F786F}"/>
              </a:ext>
            </a:extLst>
          </p:cNvPr>
          <p:cNvSpPr txBox="1">
            <a:spLocks noChangeArrowheads="1"/>
          </p:cNvSpPr>
          <p:nvPr/>
        </p:nvSpPr>
        <p:spPr bwMode="auto">
          <a:xfrm>
            <a:off x="3124200" y="35052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苔藓植物</a:t>
            </a:r>
          </a:p>
        </p:txBody>
      </p:sp>
      <p:sp>
        <p:nvSpPr>
          <p:cNvPr id="72716" name="Text Box 12">
            <a:extLst>
              <a:ext uri="{FF2B5EF4-FFF2-40B4-BE49-F238E27FC236}">
                <a16:creationId xmlns:a16="http://schemas.microsoft.com/office/drawing/2014/main" id="{E6CF3D9C-6416-6693-92B2-49346942C5CF}"/>
              </a:ext>
            </a:extLst>
          </p:cNvPr>
          <p:cNvSpPr txBox="1">
            <a:spLocks noChangeArrowheads="1"/>
          </p:cNvSpPr>
          <p:nvPr/>
        </p:nvSpPr>
        <p:spPr bwMode="auto">
          <a:xfrm>
            <a:off x="3124200" y="39624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蕨类植物</a:t>
            </a:r>
          </a:p>
        </p:txBody>
      </p:sp>
      <p:sp>
        <p:nvSpPr>
          <p:cNvPr id="72717" name="Text Box 13">
            <a:extLst>
              <a:ext uri="{FF2B5EF4-FFF2-40B4-BE49-F238E27FC236}">
                <a16:creationId xmlns:a16="http://schemas.microsoft.com/office/drawing/2014/main" id="{A3C82EB5-ACE3-1BFD-D6C4-21AA83D44F50}"/>
              </a:ext>
            </a:extLst>
          </p:cNvPr>
          <p:cNvSpPr txBox="1">
            <a:spLocks noChangeArrowheads="1"/>
          </p:cNvSpPr>
          <p:nvPr/>
        </p:nvSpPr>
        <p:spPr bwMode="auto">
          <a:xfrm>
            <a:off x="3124200" y="43434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裸子植物</a:t>
            </a:r>
          </a:p>
        </p:txBody>
      </p:sp>
      <p:sp>
        <p:nvSpPr>
          <p:cNvPr id="72718" name="Text Box 14">
            <a:extLst>
              <a:ext uri="{FF2B5EF4-FFF2-40B4-BE49-F238E27FC236}">
                <a16:creationId xmlns:a16="http://schemas.microsoft.com/office/drawing/2014/main" id="{0748EF64-3B8F-EF6A-2B15-63CE8A1CEFF6}"/>
              </a:ext>
            </a:extLst>
          </p:cNvPr>
          <p:cNvSpPr txBox="1">
            <a:spLocks noChangeArrowheads="1"/>
          </p:cNvSpPr>
          <p:nvPr/>
        </p:nvSpPr>
        <p:spPr bwMode="auto">
          <a:xfrm>
            <a:off x="3124200" y="48006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被子植物</a:t>
            </a:r>
          </a:p>
        </p:txBody>
      </p:sp>
      <p:sp>
        <p:nvSpPr>
          <p:cNvPr id="72719" name="AutoShape 15">
            <a:extLst>
              <a:ext uri="{FF2B5EF4-FFF2-40B4-BE49-F238E27FC236}">
                <a16:creationId xmlns:a16="http://schemas.microsoft.com/office/drawing/2014/main" id="{7E42D53C-114C-009A-8EB0-2969BEC76A42}"/>
              </a:ext>
            </a:extLst>
          </p:cNvPr>
          <p:cNvSpPr>
            <a:spLocks/>
          </p:cNvSpPr>
          <p:nvPr/>
        </p:nvSpPr>
        <p:spPr bwMode="auto">
          <a:xfrm>
            <a:off x="2895600" y="3733800"/>
            <a:ext cx="76200" cy="1447800"/>
          </a:xfrm>
          <a:prstGeom prst="leftBrace">
            <a:avLst>
              <a:gd name="adj1" fmla="val 158333"/>
              <a:gd name="adj2" fmla="val 50000"/>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2720" name="Text Box 16">
            <a:extLst>
              <a:ext uri="{FF2B5EF4-FFF2-40B4-BE49-F238E27FC236}">
                <a16:creationId xmlns:a16="http://schemas.microsoft.com/office/drawing/2014/main" id="{6083CEDA-06CF-17D2-31B5-B4A18F592D8C}"/>
              </a:ext>
            </a:extLst>
          </p:cNvPr>
          <p:cNvSpPr txBox="1">
            <a:spLocks noChangeArrowheads="1"/>
          </p:cNvSpPr>
          <p:nvPr/>
        </p:nvSpPr>
        <p:spPr bwMode="auto">
          <a:xfrm>
            <a:off x="3124200" y="24384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菌类植物</a:t>
            </a:r>
          </a:p>
        </p:txBody>
      </p:sp>
      <p:grpSp>
        <p:nvGrpSpPr>
          <p:cNvPr id="72721" name="Group 17">
            <a:extLst>
              <a:ext uri="{FF2B5EF4-FFF2-40B4-BE49-F238E27FC236}">
                <a16:creationId xmlns:a16="http://schemas.microsoft.com/office/drawing/2014/main" id="{FF1C8620-4F22-2164-8D5C-D8A7CD725E22}"/>
              </a:ext>
            </a:extLst>
          </p:cNvPr>
          <p:cNvGrpSpPr>
            <a:grpSpLocks/>
          </p:cNvGrpSpPr>
          <p:nvPr/>
        </p:nvGrpSpPr>
        <p:grpSpPr bwMode="auto">
          <a:xfrm>
            <a:off x="4572000" y="2209800"/>
            <a:ext cx="2209800" cy="1752600"/>
            <a:chOff x="2832" y="1008"/>
            <a:chExt cx="1392" cy="1104"/>
          </a:xfrm>
        </p:grpSpPr>
        <p:sp>
          <p:nvSpPr>
            <p:cNvPr id="3103" name="AutoShape 18">
              <a:extLst>
                <a:ext uri="{FF2B5EF4-FFF2-40B4-BE49-F238E27FC236}">
                  <a16:creationId xmlns:a16="http://schemas.microsoft.com/office/drawing/2014/main" id="{C5E6DB2A-09DB-85EA-96C8-24C3D2EFF39C}"/>
                </a:ext>
              </a:extLst>
            </p:cNvPr>
            <p:cNvSpPr>
              <a:spLocks/>
            </p:cNvSpPr>
            <p:nvPr/>
          </p:nvSpPr>
          <p:spPr bwMode="auto">
            <a:xfrm>
              <a:off x="2832" y="1008"/>
              <a:ext cx="96" cy="1104"/>
            </a:xfrm>
            <a:prstGeom prst="rightBrace">
              <a:avLst>
                <a:gd name="adj1" fmla="val 95833"/>
                <a:gd name="adj2" fmla="val 50000"/>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104" name="Text Box 19">
              <a:extLst>
                <a:ext uri="{FF2B5EF4-FFF2-40B4-BE49-F238E27FC236}">
                  <a16:creationId xmlns:a16="http://schemas.microsoft.com/office/drawing/2014/main" id="{B76FE907-86AD-F64B-7752-92F1525A2D7C}"/>
                </a:ext>
              </a:extLst>
            </p:cNvPr>
            <p:cNvSpPr txBox="1">
              <a:spLocks noChangeArrowheads="1"/>
            </p:cNvSpPr>
            <p:nvPr/>
          </p:nvSpPr>
          <p:spPr bwMode="auto">
            <a:xfrm>
              <a:off x="3024" y="1392"/>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非维管植物</a:t>
              </a:r>
            </a:p>
          </p:txBody>
        </p:sp>
      </p:grpSp>
      <p:grpSp>
        <p:nvGrpSpPr>
          <p:cNvPr id="72724" name="Group 20">
            <a:extLst>
              <a:ext uri="{FF2B5EF4-FFF2-40B4-BE49-F238E27FC236}">
                <a16:creationId xmlns:a16="http://schemas.microsoft.com/office/drawing/2014/main" id="{BC55FB48-58C2-D684-93C3-7DB2F4E4A7A8}"/>
              </a:ext>
            </a:extLst>
          </p:cNvPr>
          <p:cNvGrpSpPr>
            <a:grpSpLocks/>
          </p:cNvGrpSpPr>
          <p:nvPr/>
        </p:nvGrpSpPr>
        <p:grpSpPr bwMode="auto">
          <a:xfrm>
            <a:off x="4572000" y="4114800"/>
            <a:ext cx="2057400" cy="990600"/>
            <a:chOff x="2832" y="2304"/>
            <a:chExt cx="1296" cy="624"/>
          </a:xfrm>
        </p:grpSpPr>
        <p:sp>
          <p:nvSpPr>
            <p:cNvPr id="3101" name="Text Box 21">
              <a:extLst>
                <a:ext uri="{FF2B5EF4-FFF2-40B4-BE49-F238E27FC236}">
                  <a16:creationId xmlns:a16="http://schemas.microsoft.com/office/drawing/2014/main" id="{24FE735F-B23D-5FBB-CE42-57EE337EF5B4}"/>
                </a:ext>
              </a:extLst>
            </p:cNvPr>
            <p:cNvSpPr txBox="1">
              <a:spLocks noChangeArrowheads="1"/>
            </p:cNvSpPr>
            <p:nvPr/>
          </p:nvSpPr>
          <p:spPr bwMode="auto">
            <a:xfrm>
              <a:off x="3072" y="2448"/>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维管植物</a:t>
              </a:r>
            </a:p>
          </p:txBody>
        </p:sp>
        <p:sp>
          <p:nvSpPr>
            <p:cNvPr id="3102" name="AutoShape 22">
              <a:extLst>
                <a:ext uri="{FF2B5EF4-FFF2-40B4-BE49-F238E27FC236}">
                  <a16:creationId xmlns:a16="http://schemas.microsoft.com/office/drawing/2014/main" id="{50629AA5-2BB8-00EF-15DD-7263F468D63E}"/>
                </a:ext>
              </a:extLst>
            </p:cNvPr>
            <p:cNvSpPr>
              <a:spLocks/>
            </p:cNvSpPr>
            <p:nvPr/>
          </p:nvSpPr>
          <p:spPr bwMode="auto">
            <a:xfrm>
              <a:off x="2832" y="2304"/>
              <a:ext cx="96" cy="624"/>
            </a:xfrm>
            <a:prstGeom prst="rightBrace">
              <a:avLst>
                <a:gd name="adj1" fmla="val 54167"/>
                <a:gd name="adj2" fmla="val 50000"/>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2727" name="Group 23">
            <a:extLst>
              <a:ext uri="{FF2B5EF4-FFF2-40B4-BE49-F238E27FC236}">
                <a16:creationId xmlns:a16="http://schemas.microsoft.com/office/drawing/2014/main" id="{42B6EC86-C0E8-D4D5-5A1B-396A8B27EE4A}"/>
              </a:ext>
            </a:extLst>
          </p:cNvPr>
          <p:cNvGrpSpPr>
            <a:grpSpLocks/>
          </p:cNvGrpSpPr>
          <p:nvPr/>
        </p:nvGrpSpPr>
        <p:grpSpPr bwMode="auto">
          <a:xfrm>
            <a:off x="4572000" y="3657600"/>
            <a:ext cx="2057400" cy="990600"/>
            <a:chOff x="2928" y="2016"/>
            <a:chExt cx="1296" cy="624"/>
          </a:xfrm>
        </p:grpSpPr>
        <p:sp>
          <p:nvSpPr>
            <p:cNvPr id="3099" name="AutoShape 24">
              <a:extLst>
                <a:ext uri="{FF2B5EF4-FFF2-40B4-BE49-F238E27FC236}">
                  <a16:creationId xmlns:a16="http://schemas.microsoft.com/office/drawing/2014/main" id="{78AE3C73-E221-81DF-A774-2E31B1F76FB5}"/>
                </a:ext>
              </a:extLst>
            </p:cNvPr>
            <p:cNvSpPr>
              <a:spLocks/>
            </p:cNvSpPr>
            <p:nvPr/>
          </p:nvSpPr>
          <p:spPr bwMode="auto">
            <a:xfrm>
              <a:off x="2928" y="2016"/>
              <a:ext cx="96" cy="624"/>
            </a:xfrm>
            <a:prstGeom prst="rightBrace">
              <a:avLst>
                <a:gd name="adj1" fmla="val 54167"/>
                <a:gd name="adj2" fmla="val 50000"/>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100" name="Text Box 25">
              <a:extLst>
                <a:ext uri="{FF2B5EF4-FFF2-40B4-BE49-F238E27FC236}">
                  <a16:creationId xmlns:a16="http://schemas.microsoft.com/office/drawing/2014/main" id="{3B853C24-4183-4519-3350-A0087570D8F4}"/>
                </a:ext>
              </a:extLst>
            </p:cNvPr>
            <p:cNvSpPr txBox="1">
              <a:spLocks noChangeArrowheads="1"/>
            </p:cNvSpPr>
            <p:nvPr/>
          </p:nvSpPr>
          <p:spPr bwMode="auto">
            <a:xfrm>
              <a:off x="3072" y="2160"/>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颈卵器植物</a:t>
              </a:r>
            </a:p>
          </p:txBody>
        </p:sp>
      </p:grpSp>
      <p:grpSp>
        <p:nvGrpSpPr>
          <p:cNvPr id="72730" name="Group 26">
            <a:extLst>
              <a:ext uri="{FF2B5EF4-FFF2-40B4-BE49-F238E27FC236}">
                <a16:creationId xmlns:a16="http://schemas.microsoft.com/office/drawing/2014/main" id="{22564FDC-0F64-D9AE-0AC5-28175BA05C5C}"/>
              </a:ext>
            </a:extLst>
          </p:cNvPr>
          <p:cNvGrpSpPr>
            <a:grpSpLocks/>
          </p:cNvGrpSpPr>
          <p:nvPr/>
        </p:nvGrpSpPr>
        <p:grpSpPr bwMode="auto">
          <a:xfrm>
            <a:off x="4724400" y="2209800"/>
            <a:ext cx="1752600" cy="1981200"/>
            <a:chOff x="2976" y="1104"/>
            <a:chExt cx="1104" cy="1248"/>
          </a:xfrm>
        </p:grpSpPr>
        <p:sp>
          <p:nvSpPr>
            <p:cNvPr id="3097" name="AutoShape 27">
              <a:extLst>
                <a:ext uri="{FF2B5EF4-FFF2-40B4-BE49-F238E27FC236}">
                  <a16:creationId xmlns:a16="http://schemas.microsoft.com/office/drawing/2014/main" id="{6A45860B-12E4-D8AC-A389-A4B1BB0AF677}"/>
                </a:ext>
              </a:extLst>
            </p:cNvPr>
            <p:cNvSpPr>
              <a:spLocks/>
            </p:cNvSpPr>
            <p:nvPr/>
          </p:nvSpPr>
          <p:spPr bwMode="auto">
            <a:xfrm>
              <a:off x="2976" y="1104"/>
              <a:ext cx="48" cy="1248"/>
            </a:xfrm>
            <a:prstGeom prst="rightBrace">
              <a:avLst>
                <a:gd name="adj1" fmla="val 216667"/>
                <a:gd name="adj2" fmla="val 50000"/>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098" name="Text Box 28">
              <a:extLst>
                <a:ext uri="{FF2B5EF4-FFF2-40B4-BE49-F238E27FC236}">
                  <a16:creationId xmlns:a16="http://schemas.microsoft.com/office/drawing/2014/main" id="{4A512FE8-4C6C-4B4A-C789-3D28B50D2029}"/>
                </a:ext>
              </a:extLst>
            </p:cNvPr>
            <p:cNvSpPr txBox="1">
              <a:spLocks noChangeArrowheads="1"/>
            </p:cNvSpPr>
            <p:nvPr/>
          </p:nvSpPr>
          <p:spPr bwMode="auto">
            <a:xfrm>
              <a:off x="3072" y="1392"/>
              <a:ext cx="100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a:solidFill>
                    <a:srgbClr val="FF0000"/>
                  </a:solidFill>
                </a:rPr>
                <a:t>孢子植物</a:t>
              </a:r>
            </a:p>
            <a:p>
              <a:pPr eaLnBrk="1" hangingPunct="1">
                <a:spcBef>
                  <a:spcPct val="50000"/>
                </a:spcBef>
                <a:buFontTx/>
                <a:buNone/>
              </a:pPr>
              <a:r>
                <a:rPr lang="zh-CN" altLang="en-US" sz="2400" b="1">
                  <a:solidFill>
                    <a:srgbClr val="FF0000"/>
                  </a:solidFill>
                </a:rPr>
                <a:t>(隐花植物)</a:t>
              </a:r>
            </a:p>
          </p:txBody>
        </p:sp>
      </p:grpSp>
      <p:grpSp>
        <p:nvGrpSpPr>
          <p:cNvPr id="72733" name="Group 29">
            <a:extLst>
              <a:ext uri="{FF2B5EF4-FFF2-40B4-BE49-F238E27FC236}">
                <a16:creationId xmlns:a16="http://schemas.microsoft.com/office/drawing/2014/main" id="{578E6C62-C039-DA17-A7EC-C5324033ACD7}"/>
              </a:ext>
            </a:extLst>
          </p:cNvPr>
          <p:cNvGrpSpPr>
            <a:grpSpLocks/>
          </p:cNvGrpSpPr>
          <p:nvPr/>
        </p:nvGrpSpPr>
        <p:grpSpPr bwMode="auto">
          <a:xfrm>
            <a:off x="4648200" y="4191000"/>
            <a:ext cx="1752600" cy="1004888"/>
            <a:chOff x="2976" y="2400"/>
            <a:chExt cx="1104" cy="633"/>
          </a:xfrm>
        </p:grpSpPr>
        <p:sp>
          <p:nvSpPr>
            <p:cNvPr id="3095" name="AutoShape 30">
              <a:extLst>
                <a:ext uri="{FF2B5EF4-FFF2-40B4-BE49-F238E27FC236}">
                  <a16:creationId xmlns:a16="http://schemas.microsoft.com/office/drawing/2014/main" id="{B54068CB-9B9F-39C4-596A-009C13EA5FBD}"/>
                </a:ext>
              </a:extLst>
            </p:cNvPr>
            <p:cNvSpPr>
              <a:spLocks/>
            </p:cNvSpPr>
            <p:nvPr/>
          </p:nvSpPr>
          <p:spPr bwMode="auto">
            <a:xfrm>
              <a:off x="2976" y="2592"/>
              <a:ext cx="48" cy="336"/>
            </a:xfrm>
            <a:prstGeom prst="rightBrace">
              <a:avLst>
                <a:gd name="adj1" fmla="val 58333"/>
                <a:gd name="adj2" fmla="val 50000"/>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096" name="Text Box 31">
              <a:extLst>
                <a:ext uri="{FF2B5EF4-FFF2-40B4-BE49-F238E27FC236}">
                  <a16:creationId xmlns:a16="http://schemas.microsoft.com/office/drawing/2014/main" id="{8DD5FB75-7DA3-269D-0761-919A283A99C9}"/>
                </a:ext>
              </a:extLst>
            </p:cNvPr>
            <p:cNvSpPr txBox="1">
              <a:spLocks noChangeArrowheads="1"/>
            </p:cNvSpPr>
            <p:nvPr/>
          </p:nvSpPr>
          <p:spPr bwMode="auto">
            <a:xfrm>
              <a:off x="3072" y="2400"/>
              <a:ext cx="100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a:solidFill>
                    <a:srgbClr val="FF0000"/>
                  </a:solidFill>
                </a:rPr>
                <a:t>种子植物</a:t>
              </a:r>
            </a:p>
            <a:p>
              <a:pPr eaLnBrk="1" hangingPunct="1">
                <a:spcBef>
                  <a:spcPct val="50000"/>
                </a:spcBef>
                <a:buFontTx/>
                <a:buNone/>
              </a:pPr>
              <a:r>
                <a:rPr lang="zh-CN" altLang="en-US" sz="2400" b="1">
                  <a:solidFill>
                    <a:srgbClr val="FF0000"/>
                  </a:solidFill>
                </a:rPr>
                <a:t>(显花植物)</a:t>
              </a:r>
            </a:p>
          </p:txBody>
        </p:sp>
      </p:grpSp>
      <p:sp>
        <p:nvSpPr>
          <p:cNvPr id="3093" name="Rectangle 32">
            <a:extLst>
              <a:ext uri="{FF2B5EF4-FFF2-40B4-BE49-F238E27FC236}">
                <a16:creationId xmlns:a16="http://schemas.microsoft.com/office/drawing/2014/main" id="{865F8DD7-42E4-8DF7-0EEC-AEB1C4F9C92A}"/>
              </a:ext>
            </a:extLst>
          </p:cNvPr>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3600">
                <a:solidFill>
                  <a:srgbClr val="FF0000"/>
                </a:solidFill>
                <a:ea typeface="黑体" panose="02010609060101010101" pitchFamily="49" charset="-122"/>
              </a:rPr>
              <a:t>第二节  植物界的基本类群与演化规律</a:t>
            </a:r>
            <a:r>
              <a:rPr lang="zh-CN" altLang="en-US" sz="3600">
                <a:solidFill>
                  <a:schemeClr val="tx2"/>
                </a:solidFill>
              </a:rPr>
              <a:t> </a:t>
            </a:r>
          </a:p>
        </p:txBody>
      </p:sp>
      <p:graphicFrame>
        <p:nvGraphicFramePr>
          <p:cNvPr id="34" name="Object 5">
            <a:extLst>
              <a:ext uri="{FF2B5EF4-FFF2-40B4-BE49-F238E27FC236}">
                <a16:creationId xmlns:a16="http://schemas.microsoft.com/office/drawing/2014/main" id="{542FFA25-F270-53F1-12D4-D8C95031373E}"/>
              </a:ext>
            </a:extLst>
          </p:cNvPr>
          <p:cNvGraphicFramePr>
            <a:graphicFrameLocks noChangeAspect="1"/>
          </p:cNvGraphicFramePr>
          <p:nvPr/>
        </p:nvGraphicFramePr>
        <p:xfrm>
          <a:off x="6415088" y="2919413"/>
          <a:ext cx="2341562" cy="3457575"/>
        </p:xfrm>
        <a:graphic>
          <a:graphicData uri="http://schemas.openxmlformats.org/presentationml/2006/ole">
            <mc:AlternateContent xmlns:mc="http://schemas.openxmlformats.org/markup-compatibility/2006">
              <mc:Choice xmlns:v="urn:schemas-microsoft-com:vml" Requires="v">
                <p:oleObj name="BMP 图像" r:id="rId4" imgW="2161905" imgH="3191320" progId="Paint.Picture">
                  <p:embed/>
                </p:oleObj>
              </mc:Choice>
              <mc:Fallback>
                <p:oleObj name="BMP 图像" r:id="rId4" imgW="2161905" imgH="3191320"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088" y="2919413"/>
                        <a:ext cx="234156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08"/>
                                        </p:tgtEl>
                                        <p:attrNameLst>
                                          <p:attrName>style.visibility</p:attrName>
                                        </p:attrNameLst>
                                      </p:cBhvr>
                                      <p:to>
                                        <p:strVal val="visible"/>
                                      </p:to>
                                    </p:set>
                                    <p:animEffect transition="in" filter="wipe(left)">
                                      <p:cBhvr>
                                        <p:cTn id="7" dur="500"/>
                                        <p:tgtEl>
                                          <p:spTgt spid="72708"/>
                                        </p:tgtEl>
                                      </p:cBhvr>
                                    </p:animEffect>
                                  </p:childTnLst>
                                </p:cTn>
                              </p:par>
                            </p:childTnLst>
                          </p:cTn>
                        </p:par>
                        <p:par>
                          <p:cTn id="8" fill="hold" nodeType="afterGroup">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72709"/>
                                        </p:tgtEl>
                                        <p:attrNameLst>
                                          <p:attrName>style.visibility</p:attrName>
                                        </p:attrNameLst>
                                      </p:cBhvr>
                                      <p:to>
                                        <p:strVal val="visible"/>
                                      </p:to>
                                    </p:set>
                                    <p:animEffect transition="in" filter="wipe(left)">
                                      <p:cBhvr>
                                        <p:cTn id="11" dur="500"/>
                                        <p:tgtEl>
                                          <p:spTgt spid="72709"/>
                                        </p:tgtEl>
                                      </p:cBhvr>
                                    </p:animEffect>
                                  </p:childTnLst>
                                </p:cTn>
                              </p:par>
                            </p:childTnLst>
                          </p:cTn>
                        </p:par>
                        <p:par>
                          <p:cTn id="12" fill="hold" nodeType="after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72710"/>
                                        </p:tgtEl>
                                        <p:attrNameLst>
                                          <p:attrName>style.visibility</p:attrName>
                                        </p:attrNameLst>
                                      </p:cBhvr>
                                      <p:to>
                                        <p:strVal val="visible"/>
                                      </p:to>
                                    </p:set>
                                    <p:animEffect transition="in" filter="wipe(left)">
                                      <p:cBhvr>
                                        <p:cTn id="15" dur="500"/>
                                        <p:tgtEl>
                                          <p:spTgt spid="72710"/>
                                        </p:tgtEl>
                                      </p:cBhvr>
                                    </p:animEffect>
                                  </p:childTnLst>
                                </p:cTn>
                              </p:par>
                            </p:childTnLst>
                          </p:cTn>
                        </p:par>
                        <p:par>
                          <p:cTn id="16" fill="hold" nodeType="afterGroup">
                            <p:stCondLst>
                              <p:cond delay="2500"/>
                            </p:stCondLst>
                            <p:childTnLst>
                              <p:par>
                                <p:cTn id="17" presetID="22" presetClass="entr" presetSubtype="8" fill="hold" grpId="0" nodeType="afterEffect">
                                  <p:stCondLst>
                                    <p:cond delay="1000"/>
                                  </p:stCondLst>
                                  <p:childTnLst>
                                    <p:set>
                                      <p:cBhvr>
                                        <p:cTn id="18" dur="1" fill="hold">
                                          <p:stCondLst>
                                            <p:cond delay="0"/>
                                          </p:stCondLst>
                                        </p:cTn>
                                        <p:tgtEl>
                                          <p:spTgt spid="72711"/>
                                        </p:tgtEl>
                                        <p:attrNameLst>
                                          <p:attrName>style.visibility</p:attrName>
                                        </p:attrNameLst>
                                      </p:cBhvr>
                                      <p:to>
                                        <p:strVal val="visible"/>
                                      </p:to>
                                    </p:set>
                                    <p:animEffect transition="in" filter="wipe(left)">
                                      <p:cBhvr>
                                        <p:cTn id="19" dur="500"/>
                                        <p:tgtEl>
                                          <p:spTgt spid="7271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2706"/>
                                        </p:tgtEl>
                                        <p:attrNameLst>
                                          <p:attrName>style.visibility</p:attrName>
                                        </p:attrNameLst>
                                      </p:cBhvr>
                                      <p:to>
                                        <p:strVal val="visible"/>
                                      </p:to>
                                    </p:set>
                                    <p:animEffect transition="in" filter="wipe(left)">
                                      <p:cBhvr>
                                        <p:cTn id="24" dur="500"/>
                                        <p:tgtEl>
                                          <p:spTgt spid="72706"/>
                                        </p:tgtEl>
                                      </p:cBhvr>
                                    </p:animEffect>
                                  </p:childTnLst>
                                  <p:subTnLst>
                                    <p:set>
                                      <p:cBhvr override="childStyle">
                                        <p:cTn dur="1" fill="hold" display="0" masterRel="nextClick" afterEffect="1"/>
                                        <p:tgtEl>
                                          <p:spTgt spid="72706"/>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2712"/>
                                        </p:tgtEl>
                                        <p:attrNameLst>
                                          <p:attrName>style.visibility</p:attrName>
                                        </p:attrNameLst>
                                      </p:cBhvr>
                                      <p:to>
                                        <p:strVal val="visible"/>
                                      </p:to>
                                    </p:set>
                                    <p:animEffect transition="in" filter="wipe(left)">
                                      <p:cBhvr>
                                        <p:cTn id="29" dur="500"/>
                                        <p:tgtEl>
                                          <p:spTgt spid="72712"/>
                                        </p:tgtEl>
                                      </p:cBhvr>
                                    </p:animEffect>
                                  </p:childTnLst>
                                </p:cTn>
                              </p:par>
                            </p:childTnLst>
                          </p:cTn>
                        </p:par>
                        <p:par>
                          <p:cTn id="30" fill="hold" nodeType="afterGroup">
                            <p:stCondLst>
                              <p:cond delay="500"/>
                            </p:stCondLst>
                            <p:childTnLst>
                              <p:par>
                                <p:cTn id="31" presetID="22" presetClass="entr" presetSubtype="8" fill="hold" grpId="0" nodeType="afterEffect">
                                  <p:stCondLst>
                                    <p:cond delay="1000"/>
                                  </p:stCondLst>
                                  <p:childTnLst>
                                    <p:set>
                                      <p:cBhvr>
                                        <p:cTn id="32" dur="1" fill="hold">
                                          <p:stCondLst>
                                            <p:cond delay="0"/>
                                          </p:stCondLst>
                                        </p:cTn>
                                        <p:tgtEl>
                                          <p:spTgt spid="72713"/>
                                        </p:tgtEl>
                                        <p:attrNameLst>
                                          <p:attrName>style.visibility</p:attrName>
                                        </p:attrNameLst>
                                      </p:cBhvr>
                                      <p:to>
                                        <p:strVal val="visible"/>
                                      </p:to>
                                    </p:set>
                                    <p:animEffect transition="in" filter="wipe(left)">
                                      <p:cBhvr>
                                        <p:cTn id="33" dur="500"/>
                                        <p:tgtEl>
                                          <p:spTgt spid="72713"/>
                                        </p:tgtEl>
                                      </p:cBhvr>
                                    </p:animEffect>
                                  </p:childTnLst>
                                </p:cTn>
                              </p:par>
                            </p:childTnLst>
                          </p:cTn>
                        </p:par>
                        <p:par>
                          <p:cTn id="34" fill="hold" nodeType="afterGroup">
                            <p:stCondLst>
                              <p:cond delay="2000"/>
                            </p:stCondLst>
                            <p:childTnLst>
                              <p:par>
                                <p:cTn id="35" presetID="22" presetClass="entr" presetSubtype="8" fill="hold" grpId="0" nodeType="afterEffect">
                                  <p:stCondLst>
                                    <p:cond delay="1000"/>
                                  </p:stCondLst>
                                  <p:childTnLst>
                                    <p:set>
                                      <p:cBhvr>
                                        <p:cTn id="36" dur="1" fill="hold">
                                          <p:stCondLst>
                                            <p:cond delay="0"/>
                                          </p:stCondLst>
                                        </p:cTn>
                                        <p:tgtEl>
                                          <p:spTgt spid="72720"/>
                                        </p:tgtEl>
                                        <p:attrNameLst>
                                          <p:attrName>style.visibility</p:attrName>
                                        </p:attrNameLst>
                                      </p:cBhvr>
                                      <p:to>
                                        <p:strVal val="visible"/>
                                      </p:to>
                                    </p:set>
                                    <p:animEffect transition="in" filter="wipe(left)">
                                      <p:cBhvr>
                                        <p:cTn id="37" dur="500"/>
                                        <p:tgtEl>
                                          <p:spTgt spid="72720"/>
                                        </p:tgtEl>
                                      </p:cBhvr>
                                    </p:animEffect>
                                  </p:childTnLst>
                                </p:cTn>
                              </p:par>
                            </p:childTnLst>
                          </p:cTn>
                        </p:par>
                        <p:par>
                          <p:cTn id="38" fill="hold" nodeType="afterGroup">
                            <p:stCondLst>
                              <p:cond delay="3500"/>
                            </p:stCondLst>
                            <p:childTnLst>
                              <p:par>
                                <p:cTn id="39" presetID="22" presetClass="entr" presetSubtype="8" fill="hold" grpId="0" nodeType="afterEffect">
                                  <p:stCondLst>
                                    <p:cond delay="1000"/>
                                  </p:stCondLst>
                                  <p:childTnLst>
                                    <p:set>
                                      <p:cBhvr>
                                        <p:cTn id="40" dur="1" fill="hold">
                                          <p:stCondLst>
                                            <p:cond delay="0"/>
                                          </p:stCondLst>
                                        </p:cTn>
                                        <p:tgtEl>
                                          <p:spTgt spid="72714"/>
                                        </p:tgtEl>
                                        <p:attrNameLst>
                                          <p:attrName>style.visibility</p:attrName>
                                        </p:attrNameLst>
                                      </p:cBhvr>
                                      <p:to>
                                        <p:strVal val="visible"/>
                                      </p:to>
                                    </p:set>
                                    <p:animEffect transition="in" filter="wipe(left)">
                                      <p:cBhvr>
                                        <p:cTn id="41" dur="500"/>
                                        <p:tgtEl>
                                          <p:spTgt spid="7271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2719"/>
                                        </p:tgtEl>
                                        <p:attrNameLst>
                                          <p:attrName>style.visibility</p:attrName>
                                        </p:attrNameLst>
                                      </p:cBhvr>
                                      <p:to>
                                        <p:strVal val="visible"/>
                                      </p:to>
                                    </p:set>
                                    <p:animEffect transition="in" filter="wipe(left)">
                                      <p:cBhvr>
                                        <p:cTn id="46" dur="500"/>
                                        <p:tgtEl>
                                          <p:spTgt spid="72719"/>
                                        </p:tgtEl>
                                      </p:cBhvr>
                                    </p:animEffect>
                                  </p:childTnLst>
                                </p:cTn>
                              </p:par>
                            </p:childTnLst>
                          </p:cTn>
                        </p:par>
                        <p:par>
                          <p:cTn id="47" fill="hold" nodeType="afterGroup">
                            <p:stCondLst>
                              <p:cond delay="500"/>
                            </p:stCondLst>
                            <p:childTnLst>
                              <p:par>
                                <p:cTn id="48" presetID="22" presetClass="entr" presetSubtype="8" fill="hold" grpId="0" nodeType="afterEffect">
                                  <p:stCondLst>
                                    <p:cond delay="1000"/>
                                  </p:stCondLst>
                                  <p:childTnLst>
                                    <p:set>
                                      <p:cBhvr>
                                        <p:cTn id="49" dur="1" fill="hold">
                                          <p:stCondLst>
                                            <p:cond delay="0"/>
                                          </p:stCondLst>
                                        </p:cTn>
                                        <p:tgtEl>
                                          <p:spTgt spid="72715"/>
                                        </p:tgtEl>
                                        <p:attrNameLst>
                                          <p:attrName>style.visibility</p:attrName>
                                        </p:attrNameLst>
                                      </p:cBhvr>
                                      <p:to>
                                        <p:strVal val="visible"/>
                                      </p:to>
                                    </p:set>
                                    <p:animEffect transition="in" filter="wipe(left)">
                                      <p:cBhvr>
                                        <p:cTn id="50" dur="500"/>
                                        <p:tgtEl>
                                          <p:spTgt spid="72715"/>
                                        </p:tgtEl>
                                      </p:cBhvr>
                                    </p:animEffect>
                                  </p:childTnLst>
                                </p:cTn>
                              </p:par>
                            </p:childTnLst>
                          </p:cTn>
                        </p:par>
                        <p:par>
                          <p:cTn id="51" fill="hold" nodeType="afterGroup">
                            <p:stCondLst>
                              <p:cond delay="2000"/>
                            </p:stCondLst>
                            <p:childTnLst>
                              <p:par>
                                <p:cTn id="52" presetID="22" presetClass="entr" presetSubtype="8" fill="hold" grpId="0" nodeType="afterEffect">
                                  <p:stCondLst>
                                    <p:cond delay="1000"/>
                                  </p:stCondLst>
                                  <p:childTnLst>
                                    <p:set>
                                      <p:cBhvr>
                                        <p:cTn id="53" dur="1" fill="hold">
                                          <p:stCondLst>
                                            <p:cond delay="0"/>
                                          </p:stCondLst>
                                        </p:cTn>
                                        <p:tgtEl>
                                          <p:spTgt spid="72716"/>
                                        </p:tgtEl>
                                        <p:attrNameLst>
                                          <p:attrName>style.visibility</p:attrName>
                                        </p:attrNameLst>
                                      </p:cBhvr>
                                      <p:to>
                                        <p:strVal val="visible"/>
                                      </p:to>
                                    </p:set>
                                    <p:animEffect transition="in" filter="wipe(left)">
                                      <p:cBhvr>
                                        <p:cTn id="54" dur="500"/>
                                        <p:tgtEl>
                                          <p:spTgt spid="72716"/>
                                        </p:tgtEl>
                                      </p:cBhvr>
                                    </p:animEffect>
                                  </p:childTnLst>
                                </p:cTn>
                              </p:par>
                            </p:childTnLst>
                          </p:cTn>
                        </p:par>
                        <p:par>
                          <p:cTn id="55" fill="hold" nodeType="afterGroup">
                            <p:stCondLst>
                              <p:cond delay="3500"/>
                            </p:stCondLst>
                            <p:childTnLst>
                              <p:par>
                                <p:cTn id="56" presetID="22" presetClass="entr" presetSubtype="8" fill="hold" grpId="0" nodeType="afterEffect">
                                  <p:stCondLst>
                                    <p:cond delay="1000"/>
                                  </p:stCondLst>
                                  <p:childTnLst>
                                    <p:set>
                                      <p:cBhvr>
                                        <p:cTn id="57" dur="1" fill="hold">
                                          <p:stCondLst>
                                            <p:cond delay="0"/>
                                          </p:stCondLst>
                                        </p:cTn>
                                        <p:tgtEl>
                                          <p:spTgt spid="72717"/>
                                        </p:tgtEl>
                                        <p:attrNameLst>
                                          <p:attrName>style.visibility</p:attrName>
                                        </p:attrNameLst>
                                      </p:cBhvr>
                                      <p:to>
                                        <p:strVal val="visible"/>
                                      </p:to>
                                    </p:set>
                                    <p:animEffect transition="in" filter="wipe(left)">
                                      <p:cBhvr>
                                        <p:cTn id="58" dur="500"/>
                                        <p:tgtEl>
                                          <p:spTgt spid="72717"/>
                                        </p:tgtEl>
                                      </p:cBhvr>
                                    </p:animEffect>
                                  </p:childTnLst>
                                </p:cTn>
                              </p:par>
                            </p:childTnLst>
                          </p:cTn>
                        </p:par>
                        <p:par>
                          <p:cTn id="59" fill="hold" nodeType="afterGroup">
                            <p:stCondLst>
                              <p:cond delay="5000"/>
                            </p:stCondLst>
                            <p:childTnLst>
                              <p:par>
                                <p:cTn id="60" presetID="22" presetClass="entr" presetSubtype="8" fill="hold" grpId="0" nodeType="afterEffect">
                                  <p:stCondLst>
                                    <p:cond delay="1000"/>
                                  </p:stCondLst>
                                  <p:childTnLst>
                                    <p:set>
                                      <p:cBhvr>
                                        <p:cTn id="61" dur="1" fill="hold">
                                          <p:stCondLst>
                                            <p:cond delay="0"/>
                                          </p:stCondLst>
                                        </p:cTn>
                                        <p:tgtEl>
                                          <p:spTgt spid="72718"/>
                                        </p:tgtEl>
                                        <p:attrNameLst>
                                          <p:attrName>style.visibility</p:attrName>
                                        </p:attrNameLst>
                                      </p:cBhvr>
                                      <p:to>
                                        <p:strVal val="visible"/>
                                      </p:to>
                                    </p:set>
                                    <p:animEffect transition="in" filter="wipe(left)">
                                      <p:cBhvr>
                                        <p:cTn id="62" dur="500"/>
                                        <p:tgtEl>
                                          <p:spTgt spid="727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72721"/>
                                        </p:tgtEl>
                                        <p:attrNameLst>
                                          <p:attrName>style.visibility</p:attrName>
                                        </p:attrNameLst>
                                      </p:cBhvr>
                                      <p:to>
                                        <p:strVal val="visible"/>
                                      </p:to>
                                    </p:set>
                                    <p:animEffect transition="in" filter="wipe(left)">
                                      <p:cBhvr>
                                        <p:cTn id="67" dur="500"/>
                                        <p:tgtEl>
                                          <p:spTgt spid="72721"/>
                                        </p:tgtEl>
                                      </p:cBhvr>
                                    </p:animEffect>
                                  </p:childTnLst>
                                  <p:subTnLst>
                                    <p:set>
                                      <p:cBhvr override="childStyle">
                                        <p:cTn dur="1" fill="hold" display="0" masterRel="nextClick" afterEffect="1"/>
                                        <p:tgtEl>
                                          <p:spTgt spid="72721"/>
                                        </p:tgtEl>
                                        <p:attrNameLst>
                                          <p:attrName>style.visibility</p:attrName>
                                        </p:attrNameLst>
                                      </p:cBhvr>
                                      <p:to>
                                        <p:strVal val="hidden"/>
                                      </p:to>
                                    </p:set>
                                  </p:sub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72724"/>
                                        </p:tgtEl>
                                        <p:attrNameLst>
                                          <p:attrName>style.visibility</p:attrName>
                                        </p:attrNameLst>
                                      </p:cBhvr>
                                      <p:to>
                                        <p:strVal val="visible"/>
                                      </p:to>
                                    </p:set>
                                    <p:animEffect transition="in" filter="wipe(left)">
                                      <p:cBhvr>
                                        <p:cTn id="72" dur="500"/>
                                        <p:tgtEl>
                                          <p:spTgt spid="72724"/>
                                        </p:tgtEl>
                                      </p:cBhvr>
                                    </p:animEffect>
                                  </p:childTnLst>
                                  <p:subTnLst>
                                    <p:set>
                                      <p:cBhvr override="childStyle">
                                        <p:cTn dur="1" fill="hold" display="0" masterRel="nextClick" afterEffect="1"/>
                                        <p:tgtEl>
                                          <p:spTgt spid="72724"/>
                                        </p:tgtEl>
                                        <p:attrNameLst>
                                          <p:attrName>style.visibility</p:attrName>
                                        </p:attrNameLst>
                                      </p:cBhvr>
                                      <p:to>
                                        <p:strVal val="hidden"/>
                                      </p:to>
                                    </p:set>
                                  </p:sub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72730"/>
                                        </p:tgtEl>
                                        <p:attrNameLst>
                                          <p:attrName>style.visibility</p:attrName>
                                        </p:attrNameLst>
                                      </p:cBhvr>
                                      <p:to>
                                        <p:strVal val="visible"/>
                                      </p:to>
                                    </p:set>
                                    <p:animEffect transition="in" filter="wipe(left)">
                                      <p:cBhvr>
                                        <p:cTn id="77" dur="500"/>
                                        <p:tgtEl>
                                          <p:spTgt spid="72730"/>
                                        </p:tgtEl>
                                      </p:cBhvr>
                                    </p:animEffect>
                                  </p:childTnLst>
                                  <p:subTnLst>
                                    <p:set>
                                      <p:cBhvr override="childStyle">
                                        <p:cTn dur="1" fill="hold" display="0" masterRel="nextClick" afterEffect="1"/>
                                        <p:tgtEl>
                                          <p:spTgt spid="72730"/>
                                        </p:tgtEl>
                                        <p:attrNameLst>
                                          <p:attrName>style.visibility</p:attrName>
                                        </p:attrNameLst>
                                      </p:cBhvr>
                                      <p:to>
                                        <p:strVal val="hidden"/>
                                      </p:to>
                                    </p:set>
                                  </p:sub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72733"/>
                                        </p:tgtEl>
                                        <p:attrNameLst>
                                          <p:attrName>style.visibility</p:attrName>
                                        </p:attrNameLst>
                                      </p:cBhvr>
                                      <p:to>
                                        <p:strVal val="visible"/>
                                      </p:to>
                                    </p:set>
                                    <p:animEffect transition="in" filter="wipe(left)">
                                      <p:cBhvr>
                                        <p:cTn id="82" dur="500"/>
                                        <p:tgtEl>
                                          <p:spTgt spid="72733"/>
                                        </p:tgtEl>
                                      </p:cBhvr>
                                    </p:animEffect>
                                  </p:childTnLst>
                                  <p:subTnLst>
                                    <p:set>
                                      <p:cBhvr override="childStyle">
                                        <p:cTn dur="1" fill="hold" display="0" masterRel="nextClick" afterEffect="1"/>
                                        <p:tgtEl>
                                          <p:spTgt spid="72733"/>
                                        </p:tgtEl>
                                        <p:attrNameLst>
                                          <p:attrName>style.visibility</p:attrName>
                                        </p:attrNameLst>
                                      </p:cBhvr>
                                      <p:to>
                                        <p:strVal val="hidden"/>
                                      </p:to>
                                    </p:set>
                                  </p:sub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down)">
                                      <p:cBhvr>
                                        <p:cTn id="87" dur="500"/>
                                        <p:tgtEl>
                                          <p:spTgt spid="34"/>
                                        </p:tgtEl>
                                      </p:cBhvr>
                                    </p:animEffect>
                                  </p:childTnLst>
                                </p:cTn>
                              </p:par>
                              <p:par>
                                <p:cTn id="88" presetID="22" presetClass="entr" presetSubtype="4" fill="hold" nodeType="withEffect">
                                  <p:stCondLst>
                                    <p:cond delay="0"/>
                                  </p:stCondLst>
                                  <p:childTnLst>
                                    <p:set>
                                      <p:cBhvr>
                                        <p:cTn id="89" dur="1" fill="hold">
                                          <p:stCondLst>
                                            <p:cond delay="0"/>
                                          </p:stCondLst>
                                        </p:cTn>
                                        <p:tgtEl>
                                          <p:spTgt spid="72727"/>
                                        </p:tgtEl>
                                        <p:attrNameLst>
                                          <p:attrName>style.visibility</p:attrName>
                                        </p:attrNameLst>
                                      </p:cBhvr>
                                      <p:to>
                                        <p:strVal val="visible"/>
                                      </p:to>
                                    </p:set>
                                    <p:animEffect transition="in" filter="wipe(down)">
                                      <p:cBhvr>
                                        <p:cTn id="90" dur="500"/>
                                        <p:tgtEl>
                                          <p:spTgt spid="72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animBg="1" autoUpdateAnimBg="0"/>
      <p:bldP spid="72708" grpId="0" autoUpdateAnimBg="0"/>
      <p:bldP spid="72709" grpId="0" animBg="1"/>
      <p:bldP spid="72710" grpId="0" autoUpdateAnimBg="0"/>
      <p:bldP spid="72711" grpId="0" autoUpdateAnimBg="0"/>
      <p:bldP spid="72712" grpId="0" animBg="1"/>
      <p:bldP spid="72713" grpId="0" autoUpdateAnimBg="0"/>
      <p:bldP spid="72714" grpId="0" autoUpdateAnimBg="0"/>
      <p:bldP spid="72715" grpId="0" autoUpdateAnimBg="0"/>
      <p:bldP spid="72716" grpId="0" autoUpdateAnimBg="0"/>
      <p:bldP spid="72717" grpId="0" autoUpdateAnimBg="0"/>
      <p:bldP spid="72718" grpId="0" autoUpdateAnimBg="0"/>
      <p:bldP spid="72719" grpId="0" animBg="1"/>
      <p:bldP spid="72720"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link="rId2"/>
          <a:srcRect/>
          <a:tile tx="0" ty="0" sx="100000" sy="100000" flip="none" algn="tl"/>
        </a:blipFill>
        <a:effectLst/>
      </p:bgPr>
    </p:bg>
    <p:spTree>
      <p:nvGrpSpPr>
        <p:cNvPr id="1" name=""/>
        <p:cNvGrpSpPr/>
        <p:nvPr/>
      </p:nvGrpSpPr>
      <p:grpSpPr>
        <a:xfrm>
          <a:off x="0" y="0"/>
          <a:ext cx="0" cy="0"/>
          <a:chOff x="0" y="0"/>
          <a:chExt cx="0" cy="0"/>
        </a:xfrm>
      </p:grpSpPr>
      <p:graphicFrame>
        <p:nvGraphicFramePr>
          <p:cNvPr id="348163" name="Group 3">
            <a:extLst>
              <a:ext uri="{FF2B5EF4-FFF2-40B4-BE49-F238E27FC236}">
                <a16:creationId xmlns:a16="http://schemas.microsoft.com/office/drawing/2014/main" id="{1C2AA294-AAD2-51FD-E217-CD9617BFA456}"/>
              </a:ext>
            </a:extLst>
          </p:cNvPr>
          <p:cNvGraphicFramePr>
            <a:graphicFrameLocks noGrp="1"/>
          </p:cNvGraphicFramePr>
          <p:nvPr/>
        </p:nvGraphicFramePr>
        <p:xfrm>
          <a:off x="903288" y="2020888"/>
          <a:ext cx="884237" cy="2835275"/>
        </p:xfrm>
        <a:graphic>
          <a:graphicData uri="http://schemas.openxmlformats.org/drawingml/2006/table">
            <a:tbl>
              <a:tblPr/>
              <a:tblGrid>
                <a:gridCol w="884237">
                  <a:extLst>
                    <a:ext uri="{9D8B030D-6E8A-4147-A177-3AD203B41FA5}">
                      <a16:colId xmlns:a16="http://schemas.microsoft.com/office/drawing/2014/main" val="20000"/>
                    </a:ext>
                  </a:extLst>
                </a:gridCol>
              </a:tblGrid>
              <a:tr h="28352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1" lang="zh-CN" altLang="en-US" sz="1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0" marB="4573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196" name="Picture 9" descr="baoziti1">
            <a:extLst>
              <a:ext uri="{FF2B5EF4-FFF2-40B4-BE49-F238E27FC236}">
                <a16:creationId xmlns:a16="http://schemas.microsoft.com/office/drawing/2014/main" id="{EDC6BC92-F1F5-3014-AA7A-19302B926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963" y="2565400"/>
            <a:ext cx="3290887"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11">
            <a:extLst>
              <a:ext uri="{FF2B5EF4-FFF2-40B4-BE49-F238E27FC236}">
                <a16:creationId xmlns:a16="http://schemas.microsoft.com/office/drawing/2014/main" id="{75005969-24BF-0F72-0F3F-39A8CF5113B6}"/>
              </a:ext>
            </a:extLst>
          </p:cNvPr>
          <p:cNvSpPr>
            <a:spLocks noChangeArrowheads="1"/>
          </p:cNvSpPr>
          <p:nvPr/>
        </p:nvSpPr>
        <p:spPr bwMode="auto">
          <a:xfrm>
            <a:off x="395288" y="1125538"/>
            <a:ext cx="82804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a:solidFill>
                  <a:srgbClr val="333333"/>
                </a:solidFill>
                <a:ea typeface="楷体_GB2312" pitchFamily="49" charset="-122"/>
              </a:rPr>
              <a:t>       </a:t>
            </a:r>
            <a:r>
              <a:rPr lang="zh-CN" altLang="en-US" sz="2400" b="1">
                <a:solidFill>
                  <a:srgbClr val="333333"/>
                </a:solidFill>
                <a:ea typeface="楷体_GB2312" pitchFamily="49" charset="-122"/>
              </a:rPr>
              <a:t>孢子体（</a:t>
            </a:r>
            <a:r>
              <a:rPr lang="en-US" altLang="zh-CN" sz="2400" b="1">
                <a:solidFill>
                  <a:srgbClr val="333333"/>
                </a:solidFill>
                <a:ea typeface="楷体_GB2312" pitchFamily="49" charset="-122"/>
              </a:rPr>
              <a:t>sporophyte）：</a:t>
            </a:r>
            <a:r>
              <a:rPr lang="zh-CN" altLang="en-US" sz="2400" b="1">
                <a:solidFill>
                  <a:srgbClr val="333333"/>
                </a:solidFill>
                <a:ea typeface="楷体_GB2312" pitchFamily="49" charset="-122"/>
              </a:rPr>
              <a:t>在植物世代交替的生活史中，产生孢子和具两倍数染色体的植物体。</a:t>
            </a:r>
          </a:p>
        </p:txBody>
      </p:sp>
      <p:sp>
        <p:nvSpPr>
          <p:cNvPr id="8198" name="Rectangle 12">
            <a:extLst>
              <a:ext uri="{FF2B5EF4-FFF2-40B4-BE49-F238E27FC236}">
                <a16:creationId xmlns:a16="http://schemas.microsoft.com/office/drawing/2014/main" id="{7E147BF9-6B22-E333-2223-65622CC08758}"/>
              </a:ext>
            </a:extLst>
          </p:cNvPr>
          <p:cNvSpPr>
            <a:spLocks noChangeArrowheads="1"/>
          </p:cNvSpPr>
          <p:nvPr/>
        </p:nvSpPr>
        <p:spPr bwMode="auto">
          <a:xfrm>
            <a:off x="762000" y="228600"/>
            <a:ext cx="396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4400">
                <a:solidFill>
                  <a:schemeClr val="accent2"/>
                </a:solidFill>
              </a:rPr>
              <a:t>    孢子体</a:t>
            </a: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2C61F1FA-E79D-6B85-1C5F-5B3CFF0E08EE}"/>
              </a:ext>
            </a:extLst>
          </p:cNvPr>
          <p:cNvSpPr>
            <a:spLocks noGrp="1" noChangeArrowheads="1"/>
          </p:cNvSpPr>
          <p:nvPr>
            <p:ph type="body" idx="1"/>
          </p:nvPr>
        </p:nvSpPr>
        <p:spPr>
          <a:xfrm>
            <a:off x="179388" y="1125538"/>
            <a:ext cx="4648200" cy="4419600"/>
          </a:xfrm>
        </p:spPr>
        <p:txBody>
          <a:bodyPr/>
          <a:lstStyle/>
          <a:p>
            <a:pPr algn="just" eaLnBrk="1" hangingPunct="1"/>
            <a:r>
              <a:rPr lang="zh-CN" altLang="en-US" sz="2800">
                <a:latin typeface="宋体" panose="02010600030101010101" pitchFamily="2" charset="-122"/>
              </a:rPr>
              <a:t>苔藓植物的孢子体形态简单，绝大多数由</a:t>
            </a:r>
            <a:r>
              <a:rPr lang="zh-CN" altLang="en-US" sz="2800">
                <a:solidFill>
                  <a:srgbClr val="FF0000"/>
                </a:solidFill>
                <a:latin typeface="宋体" panose="02010600030101010101" pitchFamily="2" charset="-122"/>
              </a:rPr>
              <a:t>孢蒴、蒴柄和基足</a:t>
            </a:r>
            <a:r>
              <a:rPr lang="zh-CN" altLang="en-US" sz="2800">
                <a:latin typeface="宋体" panose="02010600030101010101" pitchFamily="2" charset="-122"/>
              </a:rPr>
              <a:t>三部分组成。孢蒴是产生孢子的器官，生于蒴柄的顶端，幼嫩时绿色，成熟时褐色或棕红色；蒴柄连接孢蒴和基足；基足伸入配子体组织内，吸收配子体的养料（孢子体不能独立生活）。</a:t>
            </a:r>
            <a:r>
              <a:rPr lang="zh-CN" altLang="en-US" sz="2800"/>
              <a:t> </a:t>
            </a:r>
          </a:p>
        </p:txBody>
      </p:sp>
      <p:graphicFrame>
        <p:nvGraphicFramePr>
          <p:cNvPr id="339972" name="Object 4">
            <a:extLst>
              <a:ext uri="{FF2B5EF4-FFF2-40B4-BE49-F238E27FC236}">
                <a16:creationId xmlns:a16="http://schemas.microsoft.com/office/drawing/2014/main" id="{266FC10B-C772-F0CE-78D4-CB5A628C7AF7}"/>
              </a:ext>
            </a:extLst>
          </p:cNvPr>
          <p:cNvGraphicFramePr>
            <a:graphicFrameLocks noChangeAspect="1"/>
          </p:cNvGraphicFramePr>
          <p:nvPr/>
        </p:nvGraphicFramePr>
        <p:xfrm>
          <a:off x="5562600" y="762000"/>
          <a:ext cx="2852738" cy="5724525"/>
        </p:xfrm>
        <a:graphic>
          <a:graphicData uri="http://schemas.openxmlformats.org/presentationml/2006/ole">
            <mc:AlternateContent xmlns:mc="http://schemas.openxmlformats.org/markup-compatibility/2006">
              <mc:Choice xmlns:v="urn:schemas-microsoft-com:vml" Requires="v">
                <p:oleObj name="位图图像" r:id="rId3" imgW="1371429" imgH="2752381" progId="Paint.Picture">
                  <p:embed/>
                </p:oleObj>
              </mc:Choice>
              <mc:Fallback>
                <p:oleObj name="位图图像" r:id="rId3" imgW="1371429" imgH="2752381"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762000"/>
                        <a:ext cx="2852738"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9972"/>
                                        </p:tgtEl>
                                        <p:attrNameLst>
                                          <p:attrName>style.visibility</p:attrName>
                                        </p:attrNameLst>
                                      </p:cBhvr>
                                      <p:to>
                                        <p:strVal val="visible"/>
                                      </p:to>
                                    </p:set>
                                    <p:animEffect transition="in" filter="blinds(horizontal)">
                                      <p:cBhvr>
                                        <p:cTn id="7" dur="500"/>
                                        <p:tgtEl>
                                          <p:spTgt spid="339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C8523D4-574B-7279-2EA3-56C1882ED967}"/>
              </a:ext>
            </a:extLst>
          </p:cNvPr>
          <p:cNvSpPr>
            <a:spLocks noGrp="1" noChangeArrowheads="1"/>
          </p:cNvSpPr>
          <p:nvPr>
            <p:ph type="title"/>
          </p:nvPr>
        </p:nvSpPr>
        <p:spPr>
          <a:xfrm>
            <a:off x="0" y="549275"/>
            <a:ext cx="4648200" cy="914400"/>
          </a:xfrm>
        </p:spPr>
        <p:txBody>
          <a:bodyPr/>
          <a:lstStyle/>
          <a:p>
            <a:pPr eaLnBrk="1" hangingPunct="1"/>
            <a:r>
              <a:rPr lang="zh-CN" altLang="en-US">
                <a:solidFill>
                  <a:schemeClr val="accent2"/>
                </a:solidFill>
              </a:rPr>
              <a:t>  生殖器官</a:t>
            </a:r>
          </a:p>
        </p:txBody>
      </p:sp>
      <p:sp>
        <p:nvSpPr>
          <p:cNvPr id="11267" name="Rectangle 3">
            <a:extLst>
              <a:ext uri="{FF2B5EF4-FFF2-40B4-BE49-F238E27FC236}">
                <a16:creationId xmlns:a16="http://schemas.microsoft.com/office/drawing/2014/main" id="{AA81E19B-DB2B-13CF-6925-CD91B4E1AD6C}"/>
              </a:ext>
            </a:extLst>
          </p:cNvPr>
          <p:cNvSpPr>
            <a:spLocks noGrp="1" noChangeArrowheads="1"/>
          </p:cNvSpPr>
          <p:nvPr>
            <p:ph type="body" idx="1"/>
          </p:nvPr>
        </p:nvSpPr>
        <p:spPr>
          <a:xfrm>
            <a:off x="971550" y="1628775"/>
            <a:ext cx="7488238" cy="3379788"/>
          </a:xfrm>
        </p:spPr>
        <p:txBody>
          <a:bodyPr/>
          <a:lstStyle/>
          <a:p>
            <a:pPr eaLnBrk="1" hangingPunct="1">
              <a:lnSpc>
                <a:spcPct val="160000"/>
              </a:lnSpc>
            </a:pPr>
            <a:r>
              <a:rPr lang="zh-CN" altLang="en-US" sz="2800">
                <a:latin typeface="宋体" panose="02010600030101010101" pitchFamily="2" charset="-122"/>
              </a:rPr>
              <a:t>苔藓植物的有性生殖器官为多细胞结构，且有多个不育细胞构成的保护壁层。雄性生殖器官叫</a:t>
            </a:r>
            <a:r>
              <a:rPr lang="zh-CN" altLang="en-US" sz="2800">
                <a:solidFill>
                  <a:srgbClr val="FF0000"/>
                </a:solidFill>
                <a:latin typeface="宋体" panose="02010600030101010101" pitchFamily="2" charset="-122"/>
              </a:rPr>
              <a:t>精子器</a:t>
            </a:r>
            <a:r>
              <a:rPr lang="zh-CN" altLang="en-US" sz="2800">
                <a:latin typeface="宋体" panose="02010600030101010101" pitchFamily="2" charset="-122"/>
              </a:rPr>
              <a:t>，雌性生殖器官叫</a:t>
            </a:r>
            <a:r>
              <a:rPr lang="zh-CN" altLang="en-US" sz="2800">
                <a:solidFill>
                  <a:srgbClr val="FF0000"/>
                </a:solidFill>
                <a:latin typeface="宋体" panose="02010600030101010101" pitchFamily="2" charset="-122"/>
              </a:rPr>
              <a:t>颈卵器。</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F2A4C7E-79E3-3CD6-2CEB-23C8D8182A56}"/>
              </a:ext>
            </a:extLst>
          </p:cNvPr>
          <p:cNvSpPr>
            <a:spLocks noGrp="1" noChangeArrowheads="1"/>
          </p:cNvSpPr>
          <p:nvPr>
            <p:ph type="title"/>
          </p:nvPr>
        </p:nvSpPr>
        <p:spPr>
          <a:xfrm>
            <a:off x="0" y="228600"/>
            <a:ext cx="5105400" cy="1143000"/>
          </a:xfrm>
        </p:spPr>
        <p:txBody>
          <a:bodyPr/>
          <a:lstStyle/>
          <a:p>
            <a:pPr eaLnBrk="1" hangingPunct="1"/>
            <a:r>
              <a:rPr lang="zh-CN" altLang="en-US" sz="4000">
                <a:solidFill>
                  <a:srgbClr val="FF0000"/>
                </a:solidFill>
                <a:latin typeface="宋体" panose="02010600030101010101" pitchFamily="2" charset="-122"/>
              </a:rPr>
              <a:t>精子器</a:t>
            </a:r>
          </a:p>
        </p:txBody>
      </p:sp>
      <p:sp>
        <p:nvSpPr>
          <p:cNvPr id="12291" name="Rectangle 3">
            <a:extLst>
              <a:ext uri="{FF2B5EF4-FFF2-40B4-BE49-F238E27FC236}">
                <a16:creationId xmlns:a16="http://schemas.microsoft.com/office/drawing/2014/main" id="{9644054F-A7C3-4422-A489-D119F611F9F2}"/>
              </a:ext>
            </a:extLst>
          </p:cNvPr>
          <p:cNvSpPr>
            <a:spLocks noGrp="1" noChangeArrowheads="1"/>
          </p:cNvSpPr>
          <p:nvPr>
            <p:ph type="body" sz="half" idx="1"/>
          </p:nvPr>
        </p:nvSpPr>
        <p:spPr>
          <a:xfrm>
            <a:off x="0" y="4572000"/>
            <a:ext cx="5867400" cy="1981200"/>
          </a:xfrm>
        </p:spPr>
        <p:txBody>
          <a:bodyPr/>
          <a:lstStyle/>
          <a:p>
            <a:pPr eaLnBrk="1" hangingPunct="1"/>
            <a:r>
              <a:rPr lang="zh-CN" altLang="en-US" sz="2400">
                <a:solidFill>
                  <a:srgbClr val="FF0000"/>
                </a:solidFill>
                <a:latin typeface="宋体" panose="02010600030101010101" pitchFamily="2" charset="-122"/>
              </a:rPr>
              <a:t>精子器</a:t>
            </a:r>
            <a:r>
              <a:rPr lang="zh-CN" altLang="en-US" sz="2400">
                <a:latin typeface="宋体" panose="02010600030101010101" pitchFamily="2" charset="-122"/>
              </a:rPr>
              <a:t>呈棒状或球形，外有一层不育细胞组成的</a:t>
            </a:r>
            <a:r>
              <a:rPr lang="zh-CN" altLang="en-US" sz="2400">
                <a:solidFill>
                  <a:schemeClr val="accent2"/>
                </a:solidFill>
                <a:latin typeface="宋体" panose="02010600030101010101" pitchFamily="2" charset="-122"/>
              </a:rPr>
              <a:t>精子器壁</a:t>
            </a:r>
            <a:r>
              <a:rPr lang="zh-CN" altLang="en-US" sz="2400">
                <a:latin typeface="宋体" panose="02010600030101010101" pitchFamily="2" charset="-122"/>
              </a:rPr>
              <a:t>，其内的精原细胞各自发育成长形弯曲并具</a:t>
            </a:r>
            <a:r>
              <a:rPr lang="zh-CN" altLang="en-US" sz="2400"/>
              <a:t>2</a:t>
            </a:r>
            <a:r>
              <a:rPr lang="zh-CN" altLang="en-US" sz="2400">
                <a:latin typeface="宋体" panose="02010600030101010101" pitchFamily="2" charset="-122"/>
              </a:rPr>
              <a:t>条鞭毛的精子。</a:t>
            </a:r>
            <a:endParaRPr lang="zh-CN" altLang="en-US" sz="2400">
              <a:solidFill>
                <a:schemeClr val="accent2"/>
              </a:solidFill>
              <a:latin typeface="宋体" panose="02010600030101010101" pitchFamily="2" charset="-122"/>
            </a:endParaRPr>
          </a:p>
        </p:txBody>
      </p:sp>
      <p:graphicFrame>
        <p:nvGraphicFramePr>
          <p:cNvPr id="12292" name="Object 4">
            <a:extLst>
              <a:ext uri="{FF2B5EF4-FFF2-40B4-BE49-F238E27FC236}">
                <a16:creationId xmlns:a16="http://schemas.microsoft.com/office/drawing/2014/main" id="{285EF60A-1FA7-7F6E-477A-5292A0C6CE25}"/>
              </a:ext>
            </a:extLst>
          </p:cNvPr>
          <p:cNvGraphicFramePr>
            <a:graphicFrameLocks noGrp="1" noChangeAspect="1"/>
          </p:cNvGraphicFramePr>
          <p:nvPr>
            <p:ph type="clipArt" sz="half" idx="2"/>
          </p:nvPr>
        </p:nvGraphicFramePr>
        <p:xfrm>
          <a:off x="381000" y="1143000"/>
          <a:ext cx="4724400" cy="3157538"/>
        </p:xfrm>
        <a:graphic>
          <a:graphicData uri="http://schemas.openxmlformats.org/presentationml/2006/ole">
            <mc:AlternateContent xmlns:mc="http://schemas.openxmlformats.org/markup-compatibility/2006">
              <mc:Choice xmlns:v="urn:schemas-microsoft-com:vml" Requires="v">
                <p:oleObj name="位图图像" r:id="rId2" imgW="4076190" imgH="2723810" progId="Paint.Picture">
                  <p:embed/>
                </p:oleObj>
              </mc:Choice>
              <mc:Fallback>
                <p:oleObj name="位图图像" r:id="rId2" imgW="4076190" imgH="2723810"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4724400" cy="3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3" name="Object 5">
            <a:extLst>
              <a:ext uri="{FF2B5EF4-FFF2-40B4-BE49-F238E27FC236}">
                <a16:creationId xmlns:a16="http://schemas.microsoft.com/office/drawing/2014/main" id="{3435BC5F-C060-AA00-3B51-385E8DC53A2F}"/>
              </a:ext>
            </a:extLst>
          </p:cNvPr>
          <p:cNvGraphicFramePr>
            <a:graphicFrameLocks noChangeAspect="1"/>
          </p:cNvGraphicFramePr>
          <p:nvPr/>
        </p:nvGraphicFramePr>
        <p:xfrm>
          <a:off x="6067425" y="304800"/>
          <a:ext cx="3076575" cy="6248400"/>
        </p:xfrm>
        <a:graphic>
          <a:graphicData uri="http://schemas.openxmlformats.org/presentationml/2006/ole">
            <mc:AlternateContent xmlns:mc="http://schemas.openxmlformats.org/markup-compatibility/2006">
              <mc:Choice xmlns:v="urn:schemas-microsoft-com:vml" Requires="v">
                <p:oleObj name="BMP 图象" r:id="rId4" imgW="1542857" imgH="3134162" progId="Paint.Picture">
                  <p:embed/>
                </p:oleObj>
              </mc:Choice>
              <mc:Fallback>
                <p:oleObj name="BMP 图象" r:id="rId4" imgW="1542857" imgH="3134162"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425" y="304800"/>
                        <a:ext cx="3076575"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DDF3AD9-F141-193C-4C57-7DBE3552F73E}"/>
              </a:ext>
            </a:extLst>
          </p:cNvPr>
          <p:cNvSpPr>
            <a:spLocks noGrp="1" noChangeArrowheads="1"/>
          </p:cNvSpPr>
          <p:nvPr>
            <p:ph type="title"/>
          </p:nvPr>
        </p:nvSpPr>
        <p:spPr>
          <a:xfrm>
            <a:off x="685800" y="0"/>
            <a:ext cx="2743200" cy="1143000"/>
          </a:xfrm>
        </p:spPr>
        <p:txBody>
          <a:bodyPr/>
          <a:lstStyle/>
          <a:p>
            <a:pPr eaLnBrk="1" hangingPunct="1"/>
            <a:r>
              <a:rPr lang="zh-CN" altLang="en-US" sz="4000">
                <a:solidFill>
                  <a:srgbClr val="FF0000"/>
                </a:solidFill>
                <a:latin typeface="宋体" panose="02010600030101010101" pitchFamily="2" charset="-122"/>
              </a:rPr>
              <a:t>颈卵器</a:t>
            </a:r>
          </a:p>
        </p:txBody>
      </p:sp>
      <p:sp>
        <p:nvSpPr>
          <p:cNvPr id="13315" name="Rectangle 3">
            <a:extLst>
              <a:ext uri="{FF2B5EF4-FFF2-40B4-BE49-F238E27FC236}">
                <a16:creationId xmlns:a16="http://schemas.microsoft.com/office/drawing/2014/main" id="{ECA9A0C9-1F60-1CAB-2F05-3F81491E98B8}"/>
              </a:ext>
            </a:extLst>
          </p:cNvPr>
          <p:cNvSpPr>
            <a:spLocks noGrp="1" noChangeArrowheads="1"/>
          </p:cNvSpPr>
          <p:nvPr>
            <p:ph type="body" sz="half" idx="1"/>
          </p:nvPr>
        </p:nvSpPr>
        <p:spPr>
          <a:xfrm>
            <a:off x="0" y="5638800"/>
            <a:ext cx="4495800" cy="914400"/>
          </a:xfrm>
        </p:spPr>
        <p:txBody>
          <a:bodyPr/>
          <a:lstStyle/>
          <a:p>
            <a:pPr eaLnBrk="1" hangingPunct="1"/>
            <a:r>
              <a:rPr lang="zh-CN" altLang="en-US" sz="2800">
                <a:solidFill>
                  <a:srgbClr val="FF0000"/>
                </a:solidFill>
                <a:latin typeface="宋体" panose="02010600030101010101" pitchFamily="2" charset="-122"/>
              </a:rPr>
              <a:t>颈卵器</a:t>
            </a:r>
            <a:r>
              <a:rPr lang="zh-CN" altLang="en-US" sz="2800">
                <a:latin typeface="宋体" panose="02010600030101010101" pitchFamily="2" charset="-122"/>
              </a:rPr>
              <a:t>状似长颈烧瓶，由</a:t>
            </a:r>
            <a:r>
              <a:rPr lang="zh-CN" altLang="en-US" sz="2800">
                <a:solidFill>
                  <a:schemeClr val="accent2"/>
                </a:solidFill>
                <a:latin typeface="宋体" panose="02010600030101010101" pitchFamily="2" charset="-122"/>
              </a:rPr>
              <a:t>颈部</a:t>
            </a:r>
            <a:r>
              <a:rPr lang="zh-CN" altLang="en-US" sz="2800">
                <a:latin typeface="宋体" panose="02010600030101010101" pitchFamily="2" charset="-122"/>
              </a:rPr>
              <a:t>和膨大的</a:t>
            </a:r>
            <a:r>
              <a:rPr lang="zh-CN" altLang="en-US" sz="2800">
                <a:solidFill>
                  <a:schemeClr val="accent2"/>
                </a:solidFill>
                <a:latin typeface="宋体" panose="02010600030101010101" pitchFamily="2" charset="-122"/>
              </a:rPr>
              <a:t>腹部</a:t>
            </a:r>
            <a:r>
              <a:rPr lang="zh-CN" altLang="en-US" sz="2800">
                <a:latin typeface="宋体" panose="02010600030101010101" pitchFamily="2" charset="-122"/>
              </a:rPr>
              <a:t>组成。</a:t>
            </a:r>
            <a:endParaRPr lang="zh-CN" altLang="en-US" sz="2800"/>
          </a:p>
        </p:txBody>
      </p:sp>
      <p:graphicFrame>
        <p:nvGraphicFramePr>
          <p:cNvPr id="13316" name="Object 4">
            <a:extLst>
              <a:ext uri="{FF2B5EF4-FFF2-40B4-BE49-F238E27FC236}">
                <a16:creationId xmlns:a16="http://schemas.microsoft.com/office/drawing/2014/main" id="{B06CA8E3-E5B6-0D67-50F2-8B7FA549DE61}"/>
              </a:ext>
            </a:extLst>
          </p:cNvPr>
          <p:cNvGraphicFramePr>
            <a:graphicFrameLocks noGrp="1" noChangeAspect="1"/>
          </p:cNvGraphicFramePr>
          <p:nvPr>
            <p:ph type="clipArt" sz="half" idx="2"/>
          </p:nvPr>
        </p:nvGraphicFramePr>
        <p:xfrm>
          <a:off x="4427538" y="0"/>
          <a:ext cx="4425950" cy="3643313"/>
        </p:xfrm>
        <a:graphic>
          <a:graphicData uri="http://schemas.openxmlformats.org/presentationml/2006/ole">
            <mc:AlternateContent xmlns:mc="http://schemas.openxmlformats.org/markup-compatibility/2006">
              <mc:Choice xmlns:v="urn:schemas-microsoft-com:vml" Requires="v">
                <p:oleObj name="位图图像" r:id="rId2" imgW="3172268" imgH="2610214" progId="Paint.Picture">
                  <p:embed/>
                </p:oleObj>
              </mc:Choice>
              <mc:Fallback>
                <p:oleObj name="位图图像" r:id="rId2" imgW="3172268" imgH="2610214"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0"/>
                        <a:ext cx="4425950" cy="364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7" name="Object 5">
            <a:extLst>
              <a:ext uri="{FF2B5EF4-FFF2-40B4-BE49-F238E27FC236}">
                <a16:creationId xmlns:a16="http://schemas.microsoft.com/office/drawing/2014/main" id="{72450F59-8D8E-3330-2167-C0C24558C0B5}"/>
              </a:ext>
            </a:extLst>
          </p:cNvPr>
          <p:cNvGraphicFramePr>
            <a:graphicFrameLocks noChangeAspect="1"/>
          </p:cNvGraphicFramePr>
          <p:nvPr/>
        </p:nvGraphicFramePr>
        <p:xfrm>
          <a:off x="685800" y="990600"/>
          <a:ext cx="3046413" cy="4495800"/>
        </p:xfrm>
        <a:graphic>
          <a:graphicData uri="http://schemas.openxmlformats.org/presentationml/2006/ole">
            <mc:AlternateContent xmlns:mc="http://schemas.openxmlformats.org/markup-compatibility/2006">
              <mc:Choice xmlns:v="urn:schemas-microsoft-com:vml" Requires="v">
                <p:oleObj name="BMP 图象" r:id="rId4" imgW="2161905" imgH="3191320" progId="Paint.Picture">
                  <p:embed/>
                </p:oleObj>
              </mc:Choice>
              <mc:Fallback>
                <p:oleObj name="BMP 图象" r:id="rId4" imgW="2161905" imgH="3191320"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90600"/>
                        <a:ext cx="304641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8" name="Rectangle 6">
            <a:extLst>
              <a:ext uri="{FF2B5EF4-FFF2-40B4-BE49-F238E27FC236}">
                <a16:creationId xmlns:a16="http://schemas.microsoft.com/office/drawing/2014/main" id="{E6626B79-B592-87C6-7B28-42B09D0E1C36}"/>
              </a:ext>
            </a:extLst>
          </p:cNvPr>
          <p:cNvSpPr>
            <a:spLocks noChangeArrowheads="1"/>
          </p:cNvSpPr>
          <p:nvPr/>
        </p:nvSpPr>
        <p:spPr bwMode="auto">
          <a:xfrm>
            <a:off x="4419600" y="3933825"/>
            <a:ext cx="47244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6"/>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7"/>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7"/>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7"/>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7"/>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宋体" panose="02010600030101010101" pitchFamily="2" charset="-122"/>
              </a:rPr>
              <a:t>颈部为</a:t>
            </a:r>
            <a:r>
              <a:rPr lang="zh-CN" altLang="en-US" sz="2800"/>
              <a:t>1</a:t>
            </a:r>
            <a:r>
              <a:rPr lang="zh-CN" altLang="en-US" sz="2800">
                <a:latin typeface="宋体" panose="02010600030101010101" pitchFamily="2" charset="-122"/>
              </a:rPr>
              <a:t>层细胞围成，中央有颈沟，内有</a:t>
            </a:r>
            <a:r>
              <a:rPr lang="zh-CN" altLang="en-US" sz="2800"/>
              <a:t>1</a:t>
            </a:r>
            <a:r>
              <a:rPr lang="zh-CN" altLang="en-US" sz="2800">
                <a:latin typeface="宋体" panose="02010600030101010101" pitchFamily="2" charset="-122"/>
              </a:rPr>
              <a:t>列</a:t>
            </a:r>
            <a:r>
              <a:rPr lang="zh-CN" altLang="en-US" sz="2800">
                <a:solidFill>
                  <a:schemeClr val="accent2"/>
                </a:solidFill>
                <a:latin typeface="宋体" panose="02010600030101010101" pitchFamily="2" charset="-122"/>
              </a:rPr>
              <a:t>颈沟细胞</a:t>
            </a:r>
            <a:r>
              <a:rPr lang="zh-CN" altLang="en-US" sz="2800">
                <a:latin typeface="宋体" panose="02010600030101010101" pitchFamily="2" charset="-122"/>
              </a:rPr>
              <a:t>；腹部内有</a:t>
            </a:r>
            <a:r>
              <a:rPr lang="zh-CN" altLang="en-US" sz="2800"/>
              <a:t>1</a:t>
            </a:r>
            <a:r>
              <a:rPr lang="zh-CN" altLang="en-US" sz="2800">
                <a:latin typeface="宋体" panose="02010600030101010101" pitchFamily="2" charset="-122"/>
              </a:rPr>
              <a:t>卵细胞和</a:t>
            </a:r>
            <a:r>
              <a:rPr lang="zh-CN" altLang="en-US" sz="2800"/>
              <a:t>1</a:t>
            </a:r>
            <a:r>
              <a:rPr lang="zh-CN" altLang="en-US" sz="2800">
                <a:latin typeface="宋体" panose="02010600030101010101" pitchFamily="2" charset="-122"/>
              </a:rPr>
              <a:t>个</a:t>
            </a:r>
            <a:r>
              <a:rPr lang="zh-CN" altLang="en-US" sz="2800">
                <a:solidFill>
                  <a:schemeClr val="accent2"/>
                </a:solidFill>
                <a:latin typeface="宋体" panose="02010600030101010101" pitchFamily="2" charset="-122"/>
              </a:rPr>
              <a:t>腹沟细胞</a:t>
            </a:r>
            <a:r>
              <a:rPr lang="zh-CN" altLang="en-US" sz="2800">
                <a:latin typeface="宋体" panose="02010600030101010101" pitchFamily="2" charset="-122"/>
              </a:rPr>
              <a:t>。受精前颈沟细胞和腹沟细胞均解体，颈沟成为精子进入颈卵器腹部的通道。</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A59847C-0021-B8FE-A6B6-2B67FD57D312}"/>
              </a:ext>
            </a:extLst>
          </p:cNvPr>
          <p:cNvSpPr>
            <a:spLocks noGrp="1" noChangeArrowheads="1"/>
          </p:cNvSpPr>
          <p:nvPr>
            <p:ph type="title"/>
          </p:nvPr>
        </p:nvSpPr>
        <p:spPr>
          <a:xfrm>
            <a:off x="685800" y="1436688"/>
            <a:ext cx="7772400" cy="608012"/>
          </a:xfrm>
        </p:spPr>
        <p:txBody>
          <a:bodyPr/>
          <a:lstStyle/>
          <a:p>
            <a:pPr algn="l" eaLnBrk="1" hangingPunct="1"/>
            <a:r>
              <a:rPr lang="zh-CN" altLang="en-US" b="1">
                <a:solidFill>
                  <a:srgbClr val="FF0000"/>
                </a:solidFill>
              </a:rPr>
              <a:t>     </a:t>
            </a:r>
            <a:r>
              <a:rPr lang="zh-CN" altLang="en-US" sz="3200" b="1">
                <a:solidFill>
                  <a:srgbClr val="FF0000"/>
                </a:solidFill>
              </a:rPr>
              <a:t>苔纲</a:t>
            </a:r>
          </a:p>
        </p:txBody>
      </p:sp>
      <p:sp>
        <p:nvSpPr>
          <p:cNvPr id="14339" name="Rectangle 3">
            <a:extLst>
              <a:ext uri="{FF2B5EF4-FFF2-40B4-BE49-F238E27FC236}">
                <a16:creationId xmlns:a16="http://schemas.microsoft.com/office/drawing/2014/main" id="{84B4F5CF-6FE9-727F-2E38-6486032691A2}"/>
              </a:ext>
            </a:extLst>
          </p:cNvPr>
          <p:cNvSpPr>
            <a:spLocks noGrp="1" noChangeArrowheads="1"/>
          </p:cNvSpPr>
          <p:nvPr>
            <p:ph type="body" idx="1"/>
          </p:nvPr>
        </p:nvSpPr>
        <p:spPr>
          <a:xfrm>
            <a:off x="971550" y="2276475"/>
            <a:ext cx="6781800" cy="4114800"/>
          </a:xfrm>
        </p:spPr>
        <p:txBody>
          <a:bodyPr/>
          <a:lstStyle/>
          <a:p>
            <a:pPr eaLnBrk="1" hangingPunct="1">
              <a:lnSpc>
                <a:spcPct val="150000"/>
              </a:lnSpc>
            </a:pPr>
            <a:r>
              <a:rPr lang="zh-CN" altLang="en-US" sz="2400" b="1"/>
              <a:t>基本特征：</a:t>
            </a:r>
          </a:p>
          <a:p>
            <a:pPr eaLnBrk="1" hangingPunct="1">
              <a:lnSpc>
                <a:spcPct val="150000"/>
              </a:lnSpc>
            </a:pPr>
            <a:r>
              <a:rPr lang="zh-CN" altLang="en-US" sz="2400" b="1">
                <a:latin typeface="楷体_GB2312" pitchFamily="49" charset="-122"/>
                <a:ea typeface="楷体_GB2312" pitchFamily="49" charset="-122"/>
              </a:rPr>
              <a:t>植物体为</a:t>
            </a:r>
            <a:r>
              <a:rPr lang="zh-CN" altLang="en-US" sz="2400" b="1">
                <a:latin typeface="宋体" panose="02010600030101010101" pitchFamily="2" charset="-122"/>
              </a:rPr>
              <a:t>叶状体，或有茎、叶分化，有背腹之分，常两侧对称</a:t>
            </a:r>
            <a:r>
              <a:rPr lang="zh-CN" altLang="en-US" sz="2400" b="1">
                <a:latin typeface="楷体_GB2312" pitchFamily="49" charset="-122"/>
                <a:ea typeface="楷体_GB2312" pitchFamily="49" charset="-122"/>
              </a:rPr>
              <a:t>，假根为单细胞表皮细胞突起形成。</a:t>
            </a:r>
          </a:p>
          <a:p>
            <a:pPr eaLnBrk="1" hangingPunct="1">
              <a:lnSpc>
                <a:spcPct val="150000"/>
              </a:lnSpc>
            </a:pPr>
            <a:r>
              <a:rPr lang="zh-CN" altLang="en-US" sz="2400" b="1">
                <a:solidFill>
                  <a:schemeClr val="accent2"/>
                </a:solidFill>
              </a:rPr>
              <a:t>代表植物：</a:t>
            </a:r>
            <a:endParaRPr lang="zh-CN" altLang="en-US" sz="2400" b="1">
              <a:solidFill>
                <a:schemeClr val="accent2"/>
              </a:solidFill>
              <a:latin typeface="楷体_GB2312" pitchFamily="49" charset="-122"/>
              <a:ea typeface="楷体_GB2312" pitchFamily="49" charset="-122"/>
            </a:endParaRPr>
          </a:p>
          <a:p>
            <a:pPr eaLnBrk="1" hangingPunct="1">
              <a:lnSpc>
                <a:spcPct val="150000"/>
              </a:lnSpc>
            </a:pPr>
            <a:r>
              <a:rPr lang="zh-CN" altLang="en-US" sz="2400" b="1">
                <a:solidFill>
                  <a:schemeClr val="accent2"/>
                </a:solidFill>
                <a:latin typeface="楷体_GB2312" pitchFamily="49" charset="-122"/>
                <a:ea typeface="楷体_GB2312" pitchFamily="49" charset="-122"/>
              </a:rPr>
              <a:t>地钱</a:t>
            </a:r>
          </a:p>
          <a:p>
            <a:pPr eaLnBrk="1" hangingPunct="1"/>
            <a:endParaRPr lang="zh-CN" altLang="en-US" b="1">
              <a:solidFill>
                <a:schemeClr val="accent2"/>
              </a:solidFill>
              <a:latin typeface="楷体_GB2312" pitchFamily="49" charset="-122"/>
              <a:ea typeface="楷体_GB2312" pitchFamily="49" charset="-122"/>
            </a:endParaRPr>
          </a:p>
        </p:txBody>
      </p:sp>
      <p:sp>
        <p:nvSpPr>
          <p:cNvPr id="14340" name="Rectangle 3">
            <a:extLst>
              <a:ext uri="{FF2B5EF4-FFF2-40B4-BE49-F238E27FC236}">
                <a16:creationId xmlns:a16="http://schemas.microsoft.com/office/drawing/2014/main" id="{BF23EE6D-DECC-4948-33FF-54946B6A0056}"/>
              </a:ext>
            </a:extLst>
          </p:cNvPr>
          <p:cNvSpPr>
            <a:spLocks noChangeArrowheads="1"/>
          </p:cNvSpPr>
          <p:nvPr/>
        </p:nvSpPr>
        <p:spPr bwMode="auto">
          <a:xfrm>
            <a:off x="179388" y="620713"/>
            <a:ext cx="73453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chemeClr val="accent2"/>
                </a:solidFill>
              </a:rPr>
              <a:t>（二）、苔藓植物的分类与代表植物</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9C8C9A3-2DF1-9575-1C5E-39DF86DF8BEE}"/>
              </a:ext>
            </a:extLst>
          </p:cNvPr>
          <p:cNvSpPr>
            <a:spLocks noGrp="1" noChangeArrowheads="1"/>
          </p:cNvSpPr>
          <p:nvPr>
            <p:ph type="title"/>
          </p:nvPr>
        </p:nvSpPr>
        <p:spPr>
          <a:xfrm>
            <a:off x="685800" y="609600"/>
            <a:ext cx="3048000" cy="1143000"/>
          </a:xfrm>
        </p:spPr>
        <p:txBody>
          <a:bodyPr/>
          <a:lstStyle/>
          <a:p>
            <a:pPr eaLnBrk="1" hangingPunct="1"/>
            <a:r>
              <a:rPr lang="zh-CN" altLang="en-US" sz="3600"/>
              <a:t>地钱形态</a:t>
            </a:r>
          </a:p>
        </p:txBody>
      </p:sp>
      <p:sp>
        <p:nvSpPr>
          <p:cNvPr id="15363" name="Rectangle 3">
            <a:extLst>
              <a:ext uri="{FF2B5EF4-FFF2-40B4-BE49-F238E27FC236}">
                <a16:creationId xmlns:a16="http://schemas.microsoft.com/office/drawing/2014/main" id="{96C518D1-67AD-0754-1821-E82F275AA653}"/>
              </a:ext>
            </a:extLst>
          </p:cNvPr>
          <p:cNvSpPr>
            <a:spLocks noGrp="1" noChangeArrowheads="1"/>
          </p:cNvSpPr>
          <p:nvPr>
            <p:ph type="body" sz="half" idx="1"/>
          </p:nvPr>
        </p:nvSpPr>
        <p:spPr>
          <a:xfrm>
            <a:off x="6350" y="1782763"/>
            <a:ext cx="3810000" cy="4114800"/>
          </a:xfrm>
        </p:spPr>
        <p:txBody>
          <a:bodyPr/>
          <a:lstStyle/>
          <a:p>
            <a:pPr algn="just" eaLnBrk="1" hangingPunct="1">
              <a:lnSpc>
                <a:spcPct val="150000"/>
              </a:lnSpc>
            </a:pPr>
            <a:r>
              <a:rPr lang="zh-CN" altLang="en-US" sz="2400"/>
              <a:t>配子体为叉状分枝的叶状体。</a:t>
            </a:r>
          </a:p>
          <a:p>
            <a:pPr algn="just" eaLnBrk="1" hangingPunct="1">
              <a:lnSpc>
                <a:spcPct val="150000"/>
              </a:lnSpc>
            </a:pPr>
            <a:r>
              <a:rPr lang="zh-CN" altLang="en-US" sz="2400"/>
              <a:t>背面（上面）有气孔，气孔下为气室，表皮下有同化组织。</a:t>
            </a:r>
          </a:p>
          <a:p>
            <a:pPr eaLnBrk="1" hangingPunct="1">
              <a:lnSpc>
                <a:spcPct val="150000"/>
              </a:lnSpc>
            </a:pPr>
            <a:r>
              <a:rPr lang="zh-CN" altLang="en-US" sz="2400">
                <a:latin typeface="宋体" panose="02010600030101010101" pitchFamily="2" charset="-122"/>
              </a:rPr>
              <a:t>腹面（下面）有多细胞鳞片和单细胞假根</a:t>
            </a:r>
            <a:r>
              <a:rPr lang="zh-CN" altLang="en-US" sz="2400"/>
              <a:t>。</a:t>
            </a:r>
          </a:p>
        </p:txBody>
      </p:sp>
      <p:graphicFrame>
        <p:nvGraphicFramePr>
          <p:cNvPr id="228356" name="Object 4">
            <a:extLst>
              <a:ext uri="{FF2B5EF4-FFF2-40B4-BE49-F238E27FC236}">
                <a16:creationId xmlns:a16="http://schemas.microsoft.com/office/drawing/2014/main" id="{E1B5F44B-ED11-D77B-1C0F-7D118B135A33}"/>
              </a:ext>
            </a:extLst>
          </p:cNvPr>
          <p:cNvGraphicFramePr>
            <a:graphicFrameLocks noGrp="1" noChangeAspect="1"/>
          </p:cNvGraphicFramePr>
          <p:nvPr>
            <p:ph type="clipArt" sz="half" idx="2"/>
          </p:nvPr>
        </p:nvGraphicFramePr>
        <p:xfrm>
          <a:off x="4267200" y="0"/>
          <a:ext cx="4876800" cy="3448050"/>
        </p:xfrm>
        <a:graphic>
          <a:graphicData uri="http://schemas.openxmlformats.org/presentationml/2006/ole">
            <mc:AlternateContent xmlns:mc="http://schemas.openxmlformats.org/markup-compatibility/2006">
              <mc:Choice xmlns:v="urn:schemas-microsoft-com:vml" Requires="v">
                <p:oleObj name="位图图像" r:id="rId2" imgW="3704762" imgH="2619048" progId="Paint.Picture">
                  <p:embed/>
                </p:oleObj>
              </mc:Choice>
              <mc:Fallback>
                <p:oleObj name="位图图像" r:id="rId2" imgW="3704762" imgH="2619048"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0"/>
                        <a:ext cx="4876800"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28357" name="Object 5">
            <a:extLst>
              <a:ext uri="{FF2B5EF4-FFF2-40B4-BE49-F238E27FC236}">
                <a16:creationId xmlns:a16="http://schemas.microsoft.com/office/drawing/2014/main" id="{48423325-D37B-4685-0F87-528C7B97BB54}"/>
              </a:ext>
            </a:extLst>
          </p:cNvPr>
          <p:cNvGraphicFramePr>
            <a:graphicFrameLocks noChangeAspect="1"/>
          </p:cNvGraphicFramePr>
          <p:nvPr/>
        </p:nvGraphicFramePr>
        <p:xfrm>
          <a:off x="4267200" y="3530600"/>
          <a:ext cx="4876800" cy="3327400"/>
        </p:xfrm>
        <a:graphic>
          <a:graphicData uri="http://schemas.openxmlformats.org/presentationml/2006/ole">
            <mc:AlternateContent xmlns:mc="http://schemas.openxmlformats.org/markup-compatibility/2006">
              <mc:Choice xmlns:v="urn:schemas-microsoft-com:vml" Requires="v">
                <p:oleObj name="BMP 图像" r:id="rId4" imgW="0" imgH="0" progId="Paint.Picture">
                  <p:embed/>
                </p:oleObj>
              </mc:Choice>
              <mc:Fallback>
                <p:oleObj name="BMP 图像" r:id="rId4" imgW="0" imgH="0"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530600"/>
                        <a:ext cx="4876800" cy="332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a:extLst>
              <a:ext uri="{FF2B5EF4-FFF2-40B4-BE49-F238E27FC236}">
                <a16:creationId xmlns:a16="http://schemas.microsoft.com/office/drawing/2014/main" id="{A5BC4EA4-85A1-DBD1-E430-332373E7F5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67213" y="755650"/>
            <a:ext cx="3668712"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09186D8-2B5C-4EFD-6098-9A5EB3EA9B8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79700" y="849313"/>
            <a:ext cx="5345113"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B090EF30-E78D-EECC-919E-F8053AB667B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630" y="866776"/>
            <a:ext cx="9144000"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8356"/>
                                        </p:tgtEl>
                                        <p:attrNameLst>
                                          <p:attrName>style.visibility</p:attrName>
                                        </p:attrNameLst>
                                      </p:cBhvr>
                                      <p:to>
                                        <p:strVal val="visible"/>
                                      </p:to>
                                    </p:set>
                                    <p:animEffect transition="in" filter="blinds(horizontal)">
                                      <p:cBhvr>
                                        <p:cTn id="7" dur="500"/>
                                        <p:tgtEl>
                                          <p:spTgt spid="228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8357"/>
                                        </p:tgtEl>
                                        <p:attrNameLst>
                                          <p:attrName>style.visibility</p:attrName>
                                        </p:attrNameLst>
                                      </p:cBhvr>
                                      <p:to>
                                        <p:strVal val="visible"/>
                                      </p:to>
                                    </p:set>
                                    <p:animEffect transition="in" filter="box(in)">
                                      <p:cBhvr>
                                        <p:cTn id="12" dur="500"/>
                                        <p:tgtEl>
                                          <p:spTgt spid="2283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xit" presetSubtype="0" fill="hold" nodeType="click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42"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F2C830-1EE9-9EEB-B639-34D9F4C67FD1}"/>
              </a:ext>
            </a:extLst>
          </p:cNvPr>
          <p:cNvSpPr>
            <a:spLocks noGrp="1" noChangeArrowheads="1"/>
          </p:cNvSpPr>
          <p:nvPr>
            <p:ph type="title"/>
          </p:nvPr>
        </p:nvSpPr>
        <p:spPr/>
        <p:txBody>
          <a:bodyPr/>
          <a:lstStyle/>
          <a:p>
            <a:pPr eaLnBrk="1" hangingPunct="1"/>
            <a:r>
              <a:rPr lang="zh-CN" altLang="en-US">
                <a:latin typeface="宋体" panose="02010600030101010101" pitchFamily="2" charset="-122"/>
              </a:rPr>
              <a:t>地钱的营养繁殖</a:t>
            </a:r>
          </a:p>
        </p:txBody>
      </p:sp>
      <p:sp>
        <p:nvSpPr>
          <p:cNvPr id="16387" name="Rectangle 3">
            <a:extLst>
              <a:ext uri="{FF2B5EF4-FFF2-40B4-BE49-F238E27FC236}">
                <a16:creationId xmlns:a16="http://schemas.microsoft.com/office/drawing/2014/main" id="{F0475F71-9F5F-5B6D-E018-4E54579762F6}"/>
              </a:ext>
            </a:extLst>
          </p:cNvPr>
          <p:cNvSpPr>
            <a:spLocks noGrp="1" noChangeArrowheads="1"/>
          </p:cNvSpPr>
          <p:nvPr>
            <p:ph type="body" sz="half" idx="1"/>
          </p:nvPr>
        </p:nvSpPr>
        <p:spPr>
          <a:xfrm>
            <a:off x="468313" y="5251450"/>
            <a:ext cx="8458200" cy="914400"/>
          </a:xfrm>
        </p:spPr>
        <p:txBody>
          <a:bodyPr/>
          <a:lstStyle/>
          <a:p>
            <a:pPr eaLnBrk="1" hangingPunct="1"/>
            <a:r>
              <a:rPr lang="zh-CN" altLang="en-US" sz="2400">
                <a:latin typeface="宋体" panose="02010600030101010101" pitchFamily="2" charset="-122"/>
              </a:rPr>
              <a:t>叶状体背面（上面）有胞芽杯，产生胞芽（绿色圆片状，两侧有缺口，下部有柄），成熟后自柄处脱落，成为新配子体。</a:t>
            </a:r>
            <a:r>
              <a:rPr lang="zh-CN" altLang="en-US" sz="2400"/>
              <a:t> </a:t>
            </a:r>
          </a:p>
        </p:txBody>
      </p:sp>
      <p:graphicFrame>
        <p:nvGraphicFramePr>
          <p:cNvPr id="16388" name="Object 4">
            <a:extLst>
              <a:ext uri="{FF2B5EF4-FFF2-40B4-BE49-F238E27FC236}">
                <a16:creationId xmlns:a16="http://schemas.microsoft.com/office/drawing/2014/main" id="{4A867F88-B128-CAAF-B208-BAB30348929B}"/>
              </a:ext>
            </a:extLst>
          </p:cNvPr>
          <p:cNvGraphicFramePr>
            <a:graphicFrameLocks noGrp="1" noChangeAspect="1"/>
          </p:cNvGraphicFramePr>
          <p:nvPr>
            <p:ph type="clipArt" sz="half" idx="2"/>
          </p:nvPr>
        </p:nvGraphicFramePr>
        <p:xfrm>
          <a:off x="4724400" y="1828800"/>
          <a:ext cx="3810000" cy="3281363"/>
        </p:xfrm>
        <a:graphic>
          <a:graphicData uri="http://schemas.openxmlformats.org/presentationml/2006/ole">
            <mc:AlternateContent xmlns:mc="http://schemas.openxmlformats.org/markup-compatibility/2006">
              <mc:Choice xmlns:v="urn:schemas-microsoft-com:vml" Requires="v">
                <p:oleObj name="位图图像" r:id="rId2" imgW="2610214" imgH="2247619" progId="Paint.Picture">
                  <p:embed/>
                </p:oleObj>
              </mc:Choice>
              <mc:Fallback>
                <p:oleObj name="位图图像" r:id="rId2" imgW="2610214" imgH="2247619"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828800"/>
                        <a:ext cx="3810000" cy="3281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16389" name="Picture 5">
            <a:extLst>
              <a:ext uri="{FF2B5EF4-FFF2-40B4-BE49-F238E27FC236}">
                <a16:creationId xmlns:a16="http://schemas.microsoft.com/office/drawing/2014/main" id="{A98333F5-7101-8175-9716-6239A308C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28800"/>
            <a:ext cx="360045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6C51CF1-9B84-AB1A-DC79-B996CB076A37}"/>
              </a:ext>
            </a:extLst>
          </p:cNvPr>
          <p:cNvSpPr>
            <a:spLocks noGrp="1" noChangeArrowheads="1"/>
          </p:cNvSpPr>
          <p:nvPr>
            <p:ph type="title"/>
          </p:nvPr>
        </p:nvSpPr>
        <p:spPr>
          <a:xfrm>
            <a:off x="685800" y="1196975"/>
            <a:ext cx="7772400" cy="608013"/>
          </a:xfrm>
        </p:spPr>
        <p:txBody>
          <a:bodyPr/>
          <a:lstStyle/>
          <a:p>
            <a:pPr eaLnBrk="1" hangingPunct="1"/>
            <a:r>
              <a:rPr lang="zh-CN" altLang="en-US" b="1">
                <a:solidFill>
                  <a:srgbClr val="FF0000"/>
                </a:solidFill>
              </a:rPr>
              <a:t>藓纲</a:t>
            </a:r>
          </a:p>
        </p:txBody>
      </p:sp>
      <p:sp>
        <p:nvSpPr>
          <p:cNvPr id="17411" name="Rectangle 3">
            <a:extLst>
              <a:ext uri="{FF2B5EF4-FFF2-40B4-BE49-F238E27FC236}">
                <a16:creationId xmlns:a16="http://schemas.microsoft.com/office/drawing/2014/main" id="{DA00B536-FF6A-74AC-FD76-0349EA8A38B4}"/>
              </a:ext>
            </a:extLst>
          </p:cNvPr>
          <p:cNvSpPr>
            <a:spLocks noGrp="1" noChangeArrowheads="1"/>
          </p:cNvSpPr>
          <p:nvPr>
            <p:ph type="body" idx="1"/>
          </p:nvPr>
        </p:nvSpPr>
        <p:spPr>
          <a:xfrm>
            <a:off x="755650" y="2349500"/>
            <a:ext cx="7772400" cy="3095625"/>
          </a:xfrm>
        </p:spPr>
        <p:txBody>
          <a:bodyPr/>
          <a:lstStyle/>
          <a:p>
            <a:pPr eaLnBrk="1" hangingPunct="1">
              <a:lnSpc>
                <a:spcPct val="150000"/>
              </a:lnSpc>
            </a:pPr>
            <a:r>
              <a:rPr lang="zh-CN" altLang="en-US" sz="2400" b="1">
                <a:solidFill>
                  <a:schemeClr val="accent2"/>
                </a:solidFill>
              </a:rPr>
              <a:t>基本特征：</a:t>
            </a:r>
          </a:p>
          <a:p>
            <a:pPr eaLnBrk="1" hangingPunct="1">
              <a:lnSpc>
                <a:spcPct val="150000"/>
              </a:lnSpc>
            </a:pPr>
            <a:r>
              <a:rPr lang="zh-CN" altLang="en-US" sz="2400" b="1">
                <a:latin typeface="楷体_GB2312" pitchFamily="49" charset="-122"/>
                <a:ea typeface="楷体_GB2312" pitchFamily="49" charset="-122"/>
              </a:rPr>
              <a:t>植物体有茎叶分化，无背腹之分，假根为多细胞组成。</a:t>
            </a:r>
            <a:endParaRPr lang="zh-CN" altLang="en-US" sz="2400" b="1">
              <a:solidFill>
                <a:srgbClr val="FFCC00"/>
              </a:solidFill>
            </a:endParaRPr>
          </a:p>
          <a:p>
            <a:pPr eaLnBrk="1" hangingPunct="1">
              <a:lnSpc>
                <a:spcPct val="150000"/>
              </a:lnSpc>
            </a:pPr>
            <a:r>
              <a:rPr lang="zh-CN" altLang="en-US" sz="2400" b="1">
                <a:solidFill>
                  <a:schemeClr val="accent2"/>
                </a:solidFill>
              </a:rPr>
              <a:t>代表植物：</a:t>
            </a:r>
            <a:endParaRPr lang="zh-CN" altLang="en-US" sz="2400" b="1">
              <a:solidFill>
                <a:schemeClr val="accent2"/>
              </a:solidFill>
              <a:latin typeface="楷体_GB2312" pitchFamily="49" charset="-122"/>
              <a:ea typeface="楷体_GB2312" pitchFamily="49" charset="-122"/>
            </a:endParaRPr>
          </a:p>
          <a:p>
            <a:pPr eaLnBrk="1" hangingPunct="1">
              <a:lnSpc>
                <a:spcPct val="150000"/>
              </a:lnSpc>
            </a:pPr>
            <a:r>
              <a:rPr lang="zh-CN" altLang="en-US" sz="2400" b="1">
                <a:latin typeface="楷体_GB2312" pitchFamily="49" charset="-122"/>
                <a:ea typeface="楷体_GB2312" pitchFamily="49" charset="-122"/>
              </a:rPr>
              <a:t>葫芦藓</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5618" name="Object 2">
            <a:extLst>
              <a:ext uri="{FF2B5EF4-FFF2-40B4-BE49-F238E27FC236}">
                <a16:creationId xmlns:a16="http://schemas.microsoft.com/office/drawing/2014/main" id="{61674825-0FBC-66F3-8172-85090BBF8A7E}"/>
              </a:ext>
            </a:extLst>
          </p:cNvPr>
          <p:cNvGraphicFramePr>
            <a:graphicFrameLocks noChangeAspect="1"/>
          </p:cNvGraphicFramePr>
          <p:nvPr/>
        </p:nvGraphicFramePr>
        <p:xfrm>
          <a:off x="0" y="0"/>
          <a:ext cx="4294188" cy="6858000"/>
        </p:xfrm>
        <a:graphic>
          <a:graphicData uri="http://schemas.openxmlformats.org/presentationml/2006/ole">
            <mc:AlternateContent xmlns:mc="http://schemas.openxmlformats.org/markup-compatibility/2006">
              <mc:Choice xmlns:v="urn:schemas-microsoft-com:vml" Requires="v">
                <p:oleObj name="位图图像" r:id="rId2" imgW="2362530" imgH="3772427" progId="Paint.Picture">
                  <p:embed/>
                </p:oleObj>
              </mc:Choice>
              <mc:Fallback>
                <p:oleObj name="位图图像" r:id="rId2" imgW="2362530" imgH="3772427"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941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19" name="Object 3">
            <a:extLst>
              <a:ext uri="{FF2B5EF4-FFF2-40B4-BE49-F238E27FC236}">
                <a16:creationId xmlns:a16="http://schemas.microsoft.com/office/drawing/2014/main" id="{A7D24246-FC5F-0562-44CC-6429837A9E80}"/>
              </a:ext>
            </a:extLst>
          </p:cNvPr>
          <p:cNvGraphicFramePr>
            <a:graphicFrameLocks noChangeAspect="1"/>
          </p:cNvGraphicFramePr>
          <p:nvPr/>
        </p:nvGraphicFramePr>
        <p:xfrm>
          <a:off x="4267200" y="0"/>
          <a:ext cx="4837113" cy="5410200"/>
        </p:xfrm>
        <a:graphic>
          <a:graphicData uri="http://schemas.openxmlformats.org/presentationml/2006/ole">
            <mc:AlternateContent xmlns:mc="http://schemas.openxmlformats.org/markup-compatibility/2006">
              <mc:Choice xmlns:v="urn:schemas-microsoft-com:vml" Requires="v">
                <p:oleObj name="位图图像" r:id="rId4" imgW="2809524" imgH="3142857" progId="Paint.Picture">
                  <p:embed/>
                </p:oleObj>
              </mc:Choice>
              <mc:Fallback>
                <p:oleObj name="位图图像" r:id="rId4" imgW="2809524" imgH="3142857"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0"/>
                        <a:ext cx="48371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95620" name="Picture 4">
            <a:extLst>
              <a:ext uri="{FF2B5EF4-FFF2-40B4-BE49-F238E27FC236}">
                <a16:creationId xmlns:a16="http://schemas.microsoft.com/office/drawing/2014/main" id="{F3AB144E-39D9-0338-EB91-4597FA7968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838200"/>
            <a:ext cx="63246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peiziti1">
            <a:extLst>
              <a:ext uri="{FF2B5EF4-FFF2-40B4-BE49-F238E27FC236}">
                <a16:creationId xmlns:a16="http://schemas.microsoft.com/office/drawing/2014/main" id="{D8C1874B-8F0B-81CA-0FF2-3CF5C3A6CB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888" y="2420938"/>
            <a:ext cx="322897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30EA3C7-7CB0-CB2B-4FC4-CBCA2AEB6CD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948" y="-149225"/>
            <a:ext cx="9078913" cy="715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5620"/>
                                        </p:tgtEl>
                                        <p:attrNameLst>
                                          <p:attrName>style.visibility</p:attrName>
                                        </p:attrNameLst>
                                      </p:cBhvr>
                                      <p:to>
                                        <p:strVal val="visible"/>
                                      </p:to>
                                    </p:set>
                                    <p:animEffect transition="in" filter="blinds(horizontal)">
                                      <p:cBhvr>
                                        <p:cTn id="7" dur="500"/>
                                        <p:tgtEl>
                                          <p:spTgt spid="495620"/>
                                        </p:tgtEl>
                                      </p:cBhvr>
                                    </p:animEffect>
                                  </p:childTnLst>
                                  <p:subTnLst>
                                    <p:set>
                                      <p:cBhvr override="childStyle">
                                        <p:cTn dur="1" fill="hold" display="0" masterRel="nextClick" afterEffect="1"/>
                                        <p:tgtEl>
                                          <p:spTgt spid="495620"/>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5618"/>
                                        </p:tgtEl>
                                        <p:attrNameLst>
                                          <p:attrName>style.visibility</p:attrName>
                                        </p:attrNameLst>
                                      </p:cBhvr>
                                      <p:to>
                                        <p:strVal val="visible"/>
                                      </p:to>
                                    </p:set>
                                    <p:animEffect transition="in" filter="blinds(horizontal)">
                                      <p:cBhvr>
                                        <p:cTn id="12" dur="500"/>
                                        <p:tgtEl>
                                          <p:spTgt spid="4956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95619"/>
                                        </p:tgtEl>
                                        <p:attrNameLst>
                                          <p:attrName>style.visibility</p:attrName>
                                        </p:attrNameLst>
                                      </p:cBhvr>
                                      <p:to>
                                        <p:strVal val="visible"/>
                                      </p:to>
                                    </p:set>
                                    <p:animEffect transition="in" filter="blinds(horizontal)">
                                      <p:cBhvr>
                                        <p:cTn id="17" dur="500"/>
                                        <p:tgtEl>
                                          <p:spTgt spid="4956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xit" presetSubtype="0" fill="hold"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990889F-4A53-9D06-E0A2-09ADBC89D4EA}"/>
              </a:ext>
            </a:extLst>
          </p:cNvPr>
          <p:cNvSpPr>
            <a:spLocks noGrp="1" noChangeArrowheads="1"/>
          </p:cNvSpPr>
          <p:nvPr>
            <p:ph type="title"/>
          </p:nvPr>
        </p:nvSpPr>
        <p:spPr>
          <a:xfrm>
            <a:off x="755650" y="369888"/>
            <a:ext cx="7772400" cy="762000"/>
          </a:xfrm>
        </p:spPr>
        <p:txBody>
          <a:bodyPr/>
          <a:lstStyle/>
          <a:p>
            <a:pPr eaLnBrk="1" hangingPunct="1"/>
            <a:r>
              <a:rPr lang="zh-CN" altLang="en-US" b="1">
                <a:solidFill>
                  <a:srgbClr val="FF0000"/>
                </a:solidFill>
              </a:rPr>
              <a:t>四、 苔藓植物门</a:t>
            </a:r>
          </a:p>
        </p:txBody>
      </p:sp>
      <p:sp>
        <p:nvSpPr>
          <p:cNvPr id="4099" name="Rectangle 3">
            <a:extLst>
              <a:ext uri="{FF2B5EF4-FFF2-40B4-BE49-F238E27FC236}">
                <a16:creationId xmlns:a16="http://schemas.microsoft.com/office/drawing/2014/main" id="{2F73C9D5-F677-A60D-BF06-2C4E10C57198}"/>
              </a:ext>
            </a:extLst>
          </p:cNvPr>
          <p:cNvSpPr>
            <a:spLocks noGrp="1" noChangeArrowheads="1"/>
          </p:cNvSpPr>
          <p:nvPr>
            <p:ph type="body" idx="1"/>
          </p:nvPr>
        </p:nvSpPr>
        <p:spPr>
          <a:xfrm>
            <a:off x="685800" y="1844675"/>
            <a:ext cx="8077200" cy="4495800"/>
          </a:xfrm>
        </p:spPr>
        <p:txBody>
          <a:bodyPr/>
          <a:lstStyle/>
          <a:p>
            <a:pPr eaLnBrk="1" hangingPunct="1">
              <a:lnSpc>
                <a:spcPct val="150000"/>
              </a:lnSpc>
            </a:pPr>
            <a:r>
              <a:rPr lang="zh-CN" altLang="en-US" sz="2400">
                <a:solidFill>
                  <a:schemeClr val="accent2"/>
                </a:solidFill>
                <a:latin typeface="楷体_GB2312" pitchFamily="49" charset="-122"/>
                <a:ea typeface="楷体_GB2312" pitchFamily="49" charset="-122"/>
              </a:rPr>
              <a:t>生于阴湿地，是植物从水生到陆生过渡形式的代表 </a:t>
            </a:r>
          </a:p>
          <a:p>
            <a:pPr eaLnBrk="1" hangingPunct="1">
              <a:lnSpc>
                <a:spcPct val="150000"/>
              </a:lnSpc>
            </a:pPr>
            <a:r>
              <a:rPr lang="zh-CN" altLang="en-US" sz="2400">
                <a:solidFill>
                  <a:schemeClr val="accent2"/>
                </a:solidFill>
                <a:latin typeface="楷体_GB2312" pitchFamily="49" charset="-122"/>
                <a:ea typeface="楷体_GB2312" pitchFamily="49" charset="-122"/>
              </a:rPr>
              <a:t>植物体为扁平叶状（低级）或有类似茎、叶的分化，无真正根，有假根，为表皮细胞的突起物，起吸收和固着作用。 </a:t>
            </a:r>
          </a:p>
          <a:p>
            <a:pPr eaLnBrk="1" hangingPunct="1">
              <a:lnSpc>
                <a:spcPct val="150000"/>
              </a:lnSpc>
            </a:pPr>
            <a:r>
              <a:rPr lang="zh-CN" altLang="en-US" sz="2400">
                <a:solidFill>
                  <a:schemeClr val="accent2"/>
                </a:solidFill>
                <a:latin typeface="楷体_GB2312" pitchFamily="49" charset="-122"/>
                <a:ea typeface="楷体_GB2312" pitchFamily="49" charset="-122"/>
              </a:rPr>
              <a:t>无维管组织的分化。 </a:t>
            </a:r>
          </a:p>
          <a:p>
            <a:pPr eaLnBrk="1" hangingPunct="1">
              <a:lnSpc>
                <a:spcPct val="150000"/>
              </a:lnSpc>
            </a:pPr>
            <a:r>
              <a:rPr lang="zh-CN" altLang="en-US" sz="2400">
                <a:solidFill>
                  <a:schemeClr val="accent2"/>
                </a:solidFill>
                <a:latin typeface="楷体_GB2312" pitchFamily="49" charset="-122"/>
                <a:ea typeface="楷体_GB2312" pitchFamily="49" charset="-122"/>
              </a:rPr>
              <a:t>在世代交替中，配子体世代占优势，孢子体世代不能离开配子体独立生活。 </a:t>
            </a:r>
            <a:endParaRPr lang="zh-CN" altLang="en-US" sz="2400" b="1">
              <a:solidFill>
                <a:schemeClr val="accent2"/>
              </a:solidFill>
              <a:latin typeface="楷体_GB2312" pitchFamily="49" charset="-122"/>
              <a:ea typeface="楷体_GB2312" pitchFamily="49" charset="-122"/>
            </a:endParaRPr>
          </a:p>
          <a:p>
            <a:pPr eaLnBrk="1" hangingPunct="1">
              <a:lnSpc>
                <a:spcPct val="150000"/>
              </a:lnSpc>
            </a:pPr>
            <a:r>
              <a:rPr lang="zh-CN" altLang="en-US" sz="2400" b="1">
                <a:solidFill>
                  <a:schemeClr val="accent2"/>
                </a:solidFill>
              </a:rPr>
              <a:t>约有40,000种，可分为苔纲、藓纲。</a:t>
            </a:r>
          </a:p>
        </p:txBody>
      </p:sp>
      <p:sp>
        <p:nvSpPr>
          <p:cNvPr id="4100" name="Rectangle 3">
            <a:extLst>
              <a:ext uri="{FF2B5EF4-FFF2-40B4-BE49-F238E27FC236}">
                <a16:creationId xmlns:a16="http://schemas.microsoft.com/office/drawing/2014/main" id="{1E101728-3861-F957-DDDC-F061BDF0A1BC}"/>
              </a:ext>
            </a:extLst>
          </p:cNvPr>
          <p:cNvSpPr>
            <a:spLocks noChangeArrowheads="1"/>
          </p:cNvSpPr>
          <p:nvPr/>
        </p:nvSpPr>
        <p:spPr bwMode="auto">
          <a:xfrm>
            <a:off x="179388" y="1125538"/>
            <a:ext cx="59769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chemeClr val="accent2"/>
                </a:solidFill>
              </a:rPr>
              <a:t>（一）、苔藓植物的一般特征：</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87EFF629-8C3C-7FD0-D879-9A801506E8CF}"/>
              </a:ext>
            </a:extLst>
          </p:cNvPr>
          <p:cNvSpPr>
            <a:spLocks noGrp="1" noChangeArrowheads="1"/>
          </p:cNvSpPr>
          <p:nvPr>
            <p:ph type="body" idx="1"/>
          </p:nvPr>
        </p:nvSpPr>
        <p:spPr>
          <a:xfrm>
            <a:off x="533400" y="1981200"/>
            <a:ext cx="7639050" cy="4114800"/>
          </a:xfrm>
        </p:spPr>
        <p:txBody>
          <a:bodyPr/>
          <a:lstStyle/>
          <a:p>
            <a:pPr eaLnBrk="1" hangingPunct="1">
              <a:lnSpc>
                <a:spcPct val="150000"/>
              </a:lnSpc>
              <a:buFontTx/>
              <a:buNone/>
            </a:pPr>
            <a:r>
              <a:rPr lang="zh-CN" altLang="en-US" sz="2000" b="1">
                <a:latin typeface="楷体_GB2312" pitchFamily="49" charset="-122"/>
                <a:ea typeface="楷体_GB2312" pitchFamily="49" charset="-122"/>
              </a:rPr>
              <a:t>1、</a:t>
            </a:r>
            <a:r>
              <a:rPr lang="zh-CN" altLang="en-US" sz="2000" b="1">
                <a:solidFill>
                  <a:schemeClr val="accent2"/>
                </a:solidFill>
                <a:latin typeface="楷体_GB2312" pitchFamily="49" charset="-122"/>
                <a:ea typeface="楷体_GB2312" pitchFamily="49" charset="-122"/>
              </a:rPr>
              <a:t>拓荒作用</a:t>
            </a:r>
            <a:r>
              <a:rPr lang="zh-CN" altLang="en-US" sz="2000" b="1">
                <a:latin typeface="楷体_GB2312" pitchFamily="49" charset="-122"/>
                <a:ea typeface="楷体_GB2312" pitchFamily="49" charset="-122"/>
              </a:rPr>
              <a:t>：分泌有机酸，风化岩石。</a:t>
            </a:r>
          </a:p>
          <a:p>
            <a:pPr eaLnBrk="1" hangingPunct="1">
              <a:lnSpc>
                <a:spcPct val="150000"/>
              </a:lnSpc>
              <a:buFontTx/>
              <a:buNone/>
            </a:pPr>
            <a:r>
              <a:rPr lang="zh-CN" altLang="en-US" sz="2000" b="1">
                <a:latin typeface="楷体_GB2312" pitchFamily="49" charset="-122"/>
                <a:ea typeface="楷体_GB2312" pitchFamily="49" charset="-122"/>
              </a:rPr>
              <a:t>2、</a:t>
            </a:r>
            <a:r>
              <a:rPr lang="zh-CN" altLang="en-US" sz="2000" b="1">
                <a:solidFill>
                  <a:schemeClr val="accent2"/>
                </a:solidFill>
                <a:latin typeface="楷体_GB2312" pitchFamily="49" charset="-122"/>
                <a:ea typeface="楷体_GB2312" pitchFamily="49" charset="-122"/>
              </a:rPr>
              <a:t>水土保持</a:t>
            </a:r>
            <a:r>
              <a:rPr lang="zh-CN" altLang="en-US" sz="2000" b="1">
                <a:latin typeface="楷体_GB2312" pitchFamily="49" charset="-122"/>
                <a:ea typeface="楷体_GB2312" pitchFamily="49" charset="-122"/>
              </a:rPr>
              <a:t>：吸水力强，可达体重的10-25倍（泥炭藓），可用作花木长途运输保水、保湿的包装材料。</a:t>
            </a:r>
          </a:p>
          <a:p>
            <a:pPr eaLnBrk="1" hangingPunct="1">
              <a:lnSpc>
                <a:spcPct val="150000"/>
              </a:lnSpc>
              <a:buFontTx/>
              <a:buNone/>
            </a:pPr>
            <a:r>
              <a:rPr lang="zh-CN" altLang="en-US" sz="2000" b="1">
                <a:latin typeface="楷体_GB2312" pitchFamily="49" charset="-122"/>
                <a:ea typeface="楷体_GB2312" pitchFamily="49" charset="-122"/>
              </a:rPr>
              <a:t>3、</a:t>
            </a:r>
            <a:r>
              <a:rPr lang="zh-CN" altLang="en-US" sz="2000" b="1">
                <a:solidFill>
                  <a:schemeClr val="accent2"/>
                </a:solidFill>
                <a:latin typeface="楷体_GB2312" pitchFamily="49" charset="-122"/>
                <a:ea typeface="楷体_GB2312" pitchFamily="49" charset="-122"/>
              </a:rPr>
              <a:t>指示植物</a:t>
            </a:r>
            <a:r>
              <a:rPr lang="zh-CN" altLang="en-US" sz="2000" b="1">
                <a:latin typeface="楷体_GB2312" pitchFamily="49" charset="-122"/>
                <a:ea typeface="楷体_GB2312" pitchFamily="49" charset="-122"/>
              </a:rPr>
              <a:t>：有些对有毒气体敏感。</a:t>
            </a:r>
          </a:p>
          <a:p>
            <a:pPr eaLnBrk="1" hangingPunct="1">
              <a:lnSpc>
                <a:spcPct val="150000"/>
              </a:lnSpc>
              <a:buFontTx/>
              <a:buNone/>
            </a:pPr>
            <a:r>
              <a:rPr lang="zh-CN" altLang="en-US" sz="2000" b="1">
                <a:latin typeface="楷体_GB2312" pitchFamily="49" charset="-122"/>
                <a:ea typeface="楷体_GB2312" pitchFamily="49" charset="-122"/>
              </a:rPr>
              <a:t>4、</a:t>
            </a:r>
            <a:r>
              <a:rPr lang="zh-CN" altLang="en-US" sz="2000" b="1">
                <a:solidFill>
                  <a:schemeClr val="accent2"/>
                </a:solidFill>
                <a:latin typeface="楷体_GB2312" pitchFamily="49" charset="-122"/>
                <a:ea typeface="楷体_GB2312" pitchFamily="49" charset="-122"/>
              </a:rPr>
              <a:t>药用</a:t>
            </a:r>
            <a:r>
              <a:rPr lang="zh-CN" altLang="en-US" sz="2000" b="1">
                <a:latin typeface="楷体_GB2312" pitchFamily="49" charset="-122"/>
                <a:ea typeface="楷体_GB2312" pitchFamily="49" charset="-122"/>
              </a:rPr>
              <a:t>(金发藓、大叶藓)。</a:t>
            </a:r>
          </a:p>
        </p:txBody>
      </p:sp>
      <p:sp>
        <p:nvSpPr>
          <p:cNvPr id="19459" name="Rectangle 3">
            <a:extLst>
              <a:ext uri="{FF2B5EF4-FFF2-40B4-BE49-F238E27FC236}">
                <a16:creationId xmlns:a16="http://schemas.microsoft.com/office/drawing/2014/main" id="{48E20EDB-1015-D181-D77F-487017D22413}"/>
              </a:ext>
            </a:extLst>
          </p:cNvPr>
          <p:cNvSpPr>
            <a:spLocks noChangeArrowheads="1"/>
          </p:cNvSpPr>
          <p:nvPr/>
        </p:nvSpPr>
        <p:spPr bwMode="auto">
          <a:xfrm>
            <a:off x="323850" y="1125538"/>
            <a:ext cx="73453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chemeClr val="accent2"/>
                </a:solidFill>
              </a:rPr>
              <a:t>（三）、苔藓植物与人类的关系</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401BF5B-FF10-E37C-F8E7-20ECEE5BB2CF}"/>
              </a:ext>
            </a:extLst>
          </p:cNvPr>
          <p:cNvSpPr>
            <a:spLocks noGrp="1" noChangeArrowheads="1"/>
          </p:cNvSpPr>
          <p:nvPr>
            <p:ph type="title"/>
          </p:nvPr>
        </p:nvSpPr>
        <p:spPr>
          <a:xfrm>
            <a:off x="0" y="381000"/>
            <a:ext cx="7772400" cy="1143000"/>
          </a:xfrm>
        </p:spPr>
        <p:txBody>
          <a:bodyPr/>
          <a:lstStyle/>
          <a:p>
            <a:pPr eaLnBrk="1" hangingPunct="1"/>
            <a:r>
              <a:rPr lang="zh-CN" altLang="en-US" b="1">
                <a:solidFill>
                  <a:schemeClr val="accent2"/>
                </a:solidFill>
              </a:rPr>
              <a:t>五、 蕨类植物门</a:t>
            </a:r>
          </a:p>
        </p:txBody>
      </p:sp>
      <p:sp>
        <p:nvSpPr>
          <p:cNvPr id="21507" name="Rectangle 3">
            <a:extLst>
              <a:ext uri="{FF2B5EF4-FFF2-40B4-BE49-F238E27FC236}">
                <a16:creationId xmlns:a16="http://schemas.microsoft.com/office/drawing/2014/main" id="{99F1D21C-2D08-7A01-0DED-CC74F2940FB9}"/>
              </a:ext>
            </a:extLst>
          </p:cNvPr>
          <p:cNvSpPr>
            <a:spLocks noGrp="1" noChangeArrowheads="1"/>
          </p:cNvSpPr>
          <p:nvPr>
            <p:ph type="body" idx="1"/>
          </p:nvPr>
        </p:nvSpPr>
        <p:spPr>
          <a:xfrm>
            <a:off x="539750" y="2003425"/>
            <a:ext cx="7772400" cy="4114800"/>
          </a:xfrm>
        </p:spPr>
        <p:txBody>
          <a:bodyPr/>
          <a:lstStyle/>
          <a:p>
            <a:pPr algn="just" eaLnBrk="1" hangingPunct="1">
              <a:lnSpc>
                <a:spcPct val="150000"/>
              </a:lnSpc>
              <a:buFontTx/>
              <a:buNone/>
            </a:pPr>
            <a:r>
              <a:rPr lang="zh-CN" altLang="en-US" sz="2400"/>
              <a:t>①</a:t>
            </a:r>
            <a:r>
              <a:rPr lang="zh-CN" altLang="en-US" sz="2400" b="1">
                <a:solidFill>
                  <a:schemeClr val="accent2"/>
                </a:solidFill>
              </a:rPr>
              <a:t>一般陆生</a:t>
            </a:r>
            <a:r>
              <a:rPr lang="zh-CN" altLang="en-US" sz="2400">
                <a:solidFill>
                  <a:schemeClr val="accent2"/>
                </a:solidFill>
              </a:rPr>
              <a:t>;</a:t>
            </a:r>
          </a:p>
          <a:p>
            <a:pPr algn="just" eaLnBrk="1" hangingPunct="1">
              <a:lnSpc>
                <a:spcPct val="150000"/>
              </a:lnSpc>
              <a:buFontTx/>
              <a:buNone/>
            </a:pPr>
            <a:r>
              <a:rPr lang="zh-CN" altLang="en-US" sz="2400"/>
              <a:t>②</a:t>
            </a:r>
            <a:r>
              <a:rPr lang="zh-CN" altLang="en-US" sz="2400" b="1">
                <a:solidFill>
                  <a:schemeClr val="accent2"/>
                </a:solidFill>
              </a:rPr>
              <a:t>有根、茎、叶分化</a:t>
            </a:r>
            <a:r>
              <a:rPr lang="zh-CN" altLang="en-US" sz="2400"/>
              <a:t>;</a:t>
            </a:r>
          </a:p>
          <a:p>
            <a:pPr algn="just" eaLnBrk="1" hangingPunct="1">
              <a:lnSpc>
                <a:spcPct val="150000"/>
              </a:lnSpc>
              <a:buFontTx/>
              <a:buNone/>
            </a:pPr>
            <a:r>
              <a:rPr lang="zh-CN" altLang="en-US" sz="2400"/>
              <a:t>③</a:t>
            </a:r>
            <a:r>
              <a:rPr lang="zh-CN" altLang="en-US" sz="2400" b="1">
                <a:solidFill>
                  <a:schemeClr val="accent2"/>
                </a:solidFill>
              </a:rPr>
              <a:t>有维管束系统，既是高等孢子植物</a:t>
            </a:r>
            <a:r>
              <a:rPr lang="zh-CN" altLang="en-US" sz="2400"/>
              <a:t>（生活史中不形成种子，主要利用孢子（无性生殖细胞）进行繁殖的植物），</a:t>
            </a:r>
            <a:r>
              <a:rPr lang="zh-CN" altLang="en-US" sz="2400" b="1">
                <a:solidFill>
                  <a:schemeClr val="accent2"/>
                </a:solidFill>
              </a:rPr>
              <a:t>又是原始的维管植物</a:t>
            </a:r>
            <a:r>
              <a:rPr lang="zh-CN" altLang="en-US" sz="2400"/>
              <a:t>;</a:t>
            </a:r>
          </a:p>
          <a:p>
            <a:pPr algn="just" eaLnBrk="1" hangingPunct="1">
              <a:lnSpc>
                <a:spcPct val="150000"/>
              </a:lnSpc>
              <a:buFontTx/>
              <a:buNone/>
            </a:pPr>
            <a:r>
              <a:rPr lang="zh-CN" altLang="en-US" sz="2400"/>
              <a:t>④</a:t>
            </a:r>
            <a:r>
              <a:rPr lang="zh-CN" altLang="en-US" sz="2400" b="1">
                <a:solidFill>
                  <a:schemeClr val="accent2"/>
                </a:solidFill>
              </a:rPr>
              <a:t>配子体和孢子体都能独立生活，而以孢子体占优势</a:t>
            </a:r>
            <a:r>
              <a:rPr lang="zh-CN" altLang="en-US" sz="2400"/>
              <a:t>，并有明显的世代交替。配子体产生颈卵器和精子器，孢子体产生孢子囊。</a:t>
            </a:r>
          </a:p>
        </p:txBody>
      </p:sp>
      <p:pic>
        <p:nvPicPr>
          <p:cNvPr id="21508" name="Picture 5">
            <a:extLst>
              <a:ext uri="{FF2B5EF4-FFF2-40B4-BE49-F238E27FC236}">
                <a16:creationId xmlns:a16="http://schemas.microsoft.com/office/drawing/2014/main" id="{20C14EAD-DCDE-625F-3F2F-89B3FD354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338" y="260350"/>
            <a:ext cx="2524125" cy="28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9" name="Rectangle 3">
            <a:extLst>
              <a:ext uri="{FF2B5EF4-FFF2-40B4-BE49-F238E27FC236}">
                <a16:creationId xmlns:a16="http://schemas.microsoft.com/office/drawing/2014/main" id="{BC319CC0-44A2-3CD8-5269-F9867016FC7A}"/>
              </a:ext>
            </a:extLst>
          </p:cNvPr>
          <p:cNvSpPr>
            <a:spLocks noChangeArrowheads="1"/>
          </p:cNvSpPr>
          <p:nvPr/>
        </p:nvSpPr>
        <p:spPr bwMode="auto">
          <a:xfrm>
            <a:off x="-112713" y="1373188"/>
            <a:ext cx="73453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chemeClr val="accent2"/>
                </a:solidFill>
              </a:rPr>
              <a:t>（一）、蕨类植物的一般特征</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绿色的植物&#10;&#10;中度可信度描述已自动生成">
            <a:extLst>
              <a:ext uri="{FF2B5EF4-FFF2-40B4-BE49-F238E27FC236}">
                <a16:creationId xmlns:a16="http://schemas.microsoft.com/office/drawing/2014/main" id="{030B58BA-D496-95B0-9B0E-0E420667EFE7}"/>
              </a:ext>
            </a:extLst>
          </p:cNvPr>
          <p:cNvPicPr>
            <a:picLocks noChangeAspect="1"/>
          </p:cNvPicPr>
          <p:nvPr/>
        </p:nvPicPr>
        <p:blipFill rotWithShape="1">
          <a:blip r:embed="rId3"/>
          <a:srcRect l="419" r="11247" b="-1"/>
          <a:stretch/>
        </p:blipFill>
        <p:spPr>
          <a:xfrm>
            <a:off x="20" y="10"/>
            <a:ext cx="9143980" cy="6857990"/>
          </a:xfrm>
          <a:prstGeom prst="rect">
            <a:avLst/>
          </a:prstGeom>
        </p:spPr>
      </p:pic>
      <p:sp>
        <p:nvSpPr>
          <p:cNvPr id="10" name="Freeform: Shape 9">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2393" y="1"/>
            <a:ext cx="547160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图片 4" descr="绿色的叶子&#10;&#10;描述已自动生成">
            <a:extLst>
              <a:ext uri="{FF2B5EF4-FFF2-40B4-BE49-F238E27FC236}">
                <a16:creationId xmlns:a16="http://schemas.microsoft.com/office/drawing/2014/main" id="{D96D8C6B-D2F9-EC6C-AD93-759192A708E6}"/>
              </a:ext>
            </a:extLst>
          </p:cNvPr>
          <p:cNvPicPr>
            <a:picLocks noChangeAspect="1"/>
          </p:cNvPicPr>
          <p:nvPr/>
        </p:nvPicPr>
        <p:blipFill rotWithShape="1">
          <a:blip r:embed="rId4"/>
          <a:srcRect t="3327" b="11112"/>
          <a:stretch/>
        </p:blipFill>
        <p:spPr>
          <a:xfrm>
            <a:off x="3797316" y="1"/>
            <a:ext cx="5346685"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Tree>
    <p:extLst>
      <p:ext uri="{BB962C8B-B14F-4D97-AF65-F5344CB8AC3E}">
        <p14:creationId xmlns:p14="http://schemas.microsoft.com/office/powerpoint/2010/main" val="2166523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绿色的叶子&#10;&#10;中度可信度描述已自动生成">
            <a:extLst>
              <a:ext uri="{FF2B5EF4-FFF2-40B4-BE49-F238E27FC236}">
                <a16:creationId xmlns:a16="http://schemas.microsoft.com/office/drawing/2014/main" id="{7E683CC0-5915-0A2E-2A6B-3336CB009002}"/>
              </a:ext>
            </a:extLst>
          </p:cNvPr>
          <p:cNvPicPr>
            <a:picLocks noChangeAspect="1"/>
          </p:cNvPicPr>
          <p:nvPr/>
        </p:nvPicPr>
        <p:blipFill rotWithShape="1">
          <a:blip r:embed="rId3"/>
          <a:srcRect l="15276" r="18295" b="2"/>
          <a:stretch/>
        </p:blipFill>
        <p:spPr>
          <a:xfrm>
            <a:off x="20" y="10"/>
            <a:ext cx="6856288"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5" name="图片 4" descr="树上的叶子&#10;&#10;中度可信度描述已自动生成">
            <a:extLst>
              <a:ext uri="{FF2B5EF4-FFF2-40B4-BE49-F238E27FC236}">
                <a16:creationId xmlns:a16="http://schemas.microsoft.com/office/drawing/2014/main" id="{65526C5F-B540-297F-E1F4-20593328BA1C}"/>
              </a:ext>
            </a:extLst>
          </p:cNvPr>
          <p:cNvPicPr>
            <a:picLocks noChangeAspect="1"/>
          </p:cNvPicPr>
          <p:nvPr/>
        </p:nvPicPr>
        <p:blipFill rotWithShape="1">
          <a:blip r:embed="rId4"/>
          <a:srcRect l="3054" r="3529" b="-3"/>
          <a:stretch/>
        </p:blipFill>
        <p:spPr>
          <a:xfrm>
            <a:off x="4342764" y="10"/>
            <a:ext cx="4801236"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637690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图片 3" descr="绿色的叶子&#10;&#10;描述已自动生成">
            <a:extLst>
              <a:ext uri="{FF2B5EF4-FFF2-40B4-BE49-F238E27FC236}">
                <a16:creationId xmlns:a16="http://schemas.microsoft.com/office/drawing/2014/main" id="{F2FB515C-1FF5-3E0C-E763-F13C3B8BB203}"/>
              </a:ext>
            </a:extLst>
          </p:cNvPr>
          <p:cNvPicPr>
            <a:picLocks noChangeAspect="1"/>
          </p:cNvPicPr>
          <p:nvPr/>
        </p:nvPicPr>
        <p:blipFill rotWithShape="1">
          <a:blip r:embed="rId3"/>
          <a:srcRect l="10983" r="2" b="2"/>
          <a:stretch/>
        </p:blipFill>
        <p:spPr>
          <a:xfrm>
            <a:off x="20" y="1282"/>
            <a:ext cx="9143980" cy="6856718"/>
          </a:xfrm>
          <a:prstGeom prst="rect">
            <a:avLst/>
          </a:prstGeom>
        </p:spPr>
      </p:pic>
    </p:spTree>
    <p:extLst>
      <p:ext uri="{BB962C8B-B14F-4D97-AF65-F5344CB8AC3E}">
        <p14:creationId xmlns:p14="http://schemas.microsoft.com/office/powerpoint/2010/main" val="151185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B8E86C2-224B-19A8-6A74-5B596566BC23}"/>
              </a:ext>
            </a:extLst>
          </p:cNvPr>
          <p:cNvSpPr>
            <a:spLocks noGrp="1" noChangeArrowheads="1"/>
          </p:cNvSpPr>
          <p:nvPr>
            <p:ph type="title"/>
          </p:nvPr>
        </p:nvSpPr>
        <p:spPr>
          <a:xfrm>
            <a:off x="762000" y="0"/>
            <a:ext cx="7772400" cy="609600"/>
          </a:xfrm>
        </p:spPr>
        <p:txBody>
          <a:bodyPr/>
          <a:lstStyle/>
          <a:p>
            <a:pPr eaLnBrk="1" hangingPunct="1"/>
            <a:r>
              <a:rPr lang="zh-CN" altLang="en-US"/>
              <a:t>生活史</a:t>
            </a:r>
          </a:p>
        </p:txBody>
      </p:sp>
      <p:sp>
        <p:nvSpPr>
          <p:cNvPr id="31747" name="Rectangle 3">
            <a:extLst>
              <a:ext uri="{FF2B5EF4-FFF2-40B4-BE49-F238E27FC236}">
                <a16:creationId xmlns:a16="http://schemas.microsoft.com/office/drawing/2014/main" id="{EFB65862-C1F5-3A98-363E-BE4E2E6389C5}"/>
              </a:ext>
            </a:extLst>
          </p:cNvPr>
          <p:cNvSpPr>
            <a:spLocks noGrp="1" noChangeArrowheads="1"/>
          </p:cNvSpPr>
          <p:nvPr>
            <p:ph type="body" idx="1"/>
          </p:nvPr>
        </p:nvSpPr>
        <p:spPr>
          <a:xfrm>
            <a:off x="328613" y="5289550"/>
            <a:ext cx="8205787" cy="1295400"/>
          </a:xfrm>
        </p:spPr>
        <p:txBody>
          <a:bodyPr/>
          <a:lstStyle/>
          <a:p>
            <a:pPr algn="just" eaLnBrk="1" hangingPunct="1">
              <a:lnSpc>
                <a:spcPct val="150000"/>
              </a:lnSpc>
            </a:pPr>
            <a:r>
              <a:rPr lang="zh-CN" altLang="en-US" sz="2400"/>
              <a:t>蕨类植物的生活史具配子体与孢子体两个世代，孢子体世代较配子体世代发达，配子体虽微小，但大多可独立生活。 </a:t>
            </a:r>
          </a:p>
        </p:txBody>
      </p:sp>
      <p:graphicFrame>
        <p:nvGraphicFramePr>
          <p:cNvPr id="31748" name="Object 4">
            <a:extLst>
              <a:ext uri="{FF2B5EF4-FFF2-40B4-BE49-F238E27FC236}">
                <a16:creationId xmlns:a16="http://schemas.microsoft.com/office/drawing/2014/main" id="{64A2D390-4DAA-1AC4-050C-94006A676095}"/>
              </a:ext>
            </a:extLst>
          </p:cNvPr>
          <p:cNvGraphicFramePr>
            <a:graphicFrameLocks noChangeAspect="1"/>
          </p:cNvGraphicFramePr>
          <p:nvPr/>
        </p:nvGraphicFramePr>
        <p:xfrm>
          <a:off x="1042988" y="609600"/>
          <a:ext cx="6781800" cy="4679950"/>
        </p:xfrm>
        <a:graphic>
          <a:graphicData uri="http://schemas.openxmlformats.org/presentationml/2006/ole">
            <mc:AlternateContent xmlns:mc="http://schemas.openxmlformats.org/markup-compatibility/2006">
              <mc:Choice xmlns:v="urn:schemas-microsoft-com:vml" Requires="v">
                <p:oleObj name="BMP 图象" r:id="rId2" imgW="3657143" imgH="2523810" progId="Paint.Picture">
                  <p:embed/>
                </p:oleObj>
              </mc:Choice>
              <mc:Fallback>
                <p:oleObj name="BMP 图象" r:id="rId2" imgW="3657143" imgH="2523810"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609600"/>
                        <a:ext cx="6781800"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2EA27B0-8C71-923F-118D-A075C0CE8AB4}"/>
              </a:ext>
            </a:extLst>
          </p:cNvPr>
          <p:cNvSpPr>
            <a:spLocks noGrp="1" noChangeArrowheads="1"/>
          </p:cNvSpPr>
          <p:nvPr>
            <p:ph type="title"/>
          </p:nvPr>
        </p:nvSpPr>
        <p:spPr>
          <a:xfrm>
            <a:off x="0" y="0"/>
            <a:ext cx="4038600" cy="1143000"/>
          </a:xfrm>
        </p:spPr>
        <p:txBody>
          <a:bodyPr/>
          <a:lstStyle/>
          <a:p>
            <a:pPr eaLnBrk="1" hangingPunct="1"/>
            <a:r>
              <a:rPr lang="zh-CN" altLang="en-US" b="1">
                <a:solidFill>
                  <a:schemeClr val="accent2"/>
                </a:solidFill>
              </a:rPr>
              <a:t>孢子体</a:t>
            </a:r>
          </a:p>
        </p:txBody>
      </p:sp>
      <p:sp>
        <p:nvSpPr>
          <p:cNvPr id="22531" name="Rectangle 3">
            <a:extLst>
              <a:ext uri="{FF2B5EF4-FFF2-40B4-BE49-F238E27FC236}">
                <a16:creationId xmlns:a16="http://schemas.microsoft.com/office/drawing/2014/main" id="{BEBD16B9-4316-BC52-9297-26EC49B8A4EB}"/>
              </a:ext>
            </a:extLst>
          </p:cNvPr>
          <p:cNvSpPr>
            <a:spLocks noGrp="1" noChangeArrowheads="1"/>
          </p:cNvSpPr>
          <p:nvPr>
            <p:ph type="body" idx="1"/>
          </p:nvPr>
        </p:nvSpPr>
        <p:spPr>
          <a:xfrm>
            <a:off x="-180975" y="1300163"/>
            <a:ext cx="5029200" cy="1447800"/>
          </a:xfrm>
        </p:spPr>
        <p:txBody>
          <a:bodyPr/>
          <a:lstStyle/>
          <a:p>
            <a:pPr algn="just" eaLnBrk="1" hangingPunct="1">
              <a:lnSpc>
                <a:spcPct val="90000"/>
              </a:lnSpc>
              <a:buFontTx/>
              <a:buNone/>
            </a:pPr>
            <a:r>
              <a:rPr lang="zh-CN" altLang="en-US" sz="2800"/>
              <a:t>    蕨类植物的孢子体发达，多为多年生草本，绝大部分有根、茎、叶分化。</a:t>
            </a:r>
          </a:p>
        </p:txBody>
      </p:sp>
      <p:sp>
        <p:nvSpPr>
          <p:cNvPr id="22532" name="Rectangle 4">
            <a:extLst>
              <a:ext uri="{FF2B5EF4-FFF2-40B4-BE49-F238E27FC236}">
                <a16:creationId xmlns:a16="http://schemas.microsoft.com/office/drawing/2014/main" id="{E7F338A8-B6E6-117F-3058-C3BA2FA63264}"/>
              </a:ext>
            </a:extLst>
          </p:cNvPr>
          <p:cNvSpPr>
            <a:spLocks noChangeArrowheads="1"/>
          </p:cNvSpPr>
          <p:nvPr/>
        </p:nvSpPr>
        <p:spPr bwMode="auto">
          <a:xfrm>
            <a:off x="0" y="2924175"/>
            <a:ext cx="5029200" cy="261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50000"/>
              </a:spcBef>
              <a:buFontTx/>
              <a:buNone/>
            </a:pPr>
            <a:r>
              <a:rPr lang="zh-CN" altLang="en-US" sz="2800"/>
              <a:t>1．</a:t>
            </a:r>
            <a:r>
              <a:rPr lang="zh-CN" altLang="en-US" sz="2800" b="1">
                <a:solidFill>
                  <a:schemeClr val="accent2"/>
                </a:solidFill>
              </a:rPr>
              <a:t>根</a:t>
            </a:r>
            <a:r>
              <a:rPr lang="zh-CN" altLang="en-US" sz="2800"/>
              <a:t>：主根均不发育，通常为</a:t>
            </a:r>
            <a:r>
              <a:rPr lang="zh-CN" altLang="en-US" sz="2800">
                <a:solidFill>
                  <a:schemeClr val="accent2"/>
                </a:solidFill>
              </a:rPr>
              <a:t>不定根</a:t>
            </a:r>
            <a:r>
              <a:rPr lang="zh-CN" altLang="en-US" sz="2800"/>
              <a:t>。</a:t>
            </a:r>
          </a:p>
          <a:p>
            <a:pPr eaLnBrk="1" hangingPunct="1">
              <a:lnSpc>
                <a:spcPct val="90000"/>
              </a:lnSpc>
              <a:spcBef>
                <a:spcPct val="50000"/>
              </a:spcBef>
              <a:buFontTx/>
              <a:buNone/>
            </a:pPr>
            <a:r>
              <a:rPr lang="zh-CN" altLang="en-US" sz="2800"/>
              <a:t>2．</a:t>
            </a:r>
            <a:r>
              <a:rPr lang="zh-CN" altLang="en-US" sz="2800" b="1">
                <a:solidFill>
                  <a:schemeClr val="accent2"/>
                </a:solidFill>
              </a:rPr>
              <a:t>茎</a:t>
            </a:r>
            <a:r>
              <a:rPr lang="zh-CN" altLang="en-US" sz="2800"/>
              <a:t>：包括地上的</a:t>
            </a:r>
            <a:r>
              <a:rPr lang="zh-CN" altLang="en-US" sz="2800">
                <a:solidFill>
                  <a:schemeClr val="accent2"/>
                </a:solidFill>
              </a:rPr>
              <a:t>气生茎</a:t>
            </a:r>
            <a:r>
              <a:rPr lang="zh-CN" altLang="en-US" sz="2800"/>
              <a:t>和地下的</a:t>
            </a:r>
            <a:r>
              <a:rPr lang="zh-CN" altLang="en-US" sz="2800">
                <a:solidFill>
                  <a:schemeClr val="accent2"/>
                </a:solidFill>
              </a:rPr>
              <a:t>根状茎</a:t>
            </a:r>
            <a:r>
              <a:rPr lang="zh-CN" altLang="en-US" sz="2800"/>
              <a:t>，低等种类多具地上气生茎，高等种类多只具根状茎，有些种类两者都有。</a:t>
            </a:r>
          </a:p>
        </p:txBody>
      </p:sp>
      <p:graphicFrame>
        <p:nvGraphicFramePr>
          <p:cNvPr id="22533" name="Object 5">
            <a:extLst>
              <a:ext uri="{FF2B5EF4-FFF2-40B4-BE49-F238E27FC236}">
                <a16:creationId xmlns:a16="http://schemas.microsoft.com/office/drawing/2014/main" id="{0F1EA351-8DBF-5E07-2CEC-8E608B2ACFB0}"/>
              </a:ext>
            </a:extLst>
          </p:cNvPr>
          <p:cNvGraphicFramePr>
            <a:graphicFrameLocks noChangeAspect="1"/>
          </p:cNvGraphicFramePr>
          <p:nvPr/>
        </p:nvGraphicFramePr>
        <p:xfrm>
          <a:off x="4976813" y="0"/>
          <a:ext cx="4167187" cy="6858000"/>
        </p:xfrm>
        <a:graphic>
          <a:graphicData uri="http://schemas.openxmlformats.org/presentationml/2006/ole">
            <mc:AlternateContent xmlns:mc="http://schemas.openxmlformats.org/markup-compatibility/2006">
              <mc:Choice xmlns:v="urn:schemas-microsoft-com:vml" Requires="v">
                <p:oleObj name="BMP 图象" r:id="rId4" imgW="2314286" imgH="3809524" progId="Paint.Picture">
                  <p:embed/>
                </p:oleObj>
              </mc:Choice>
              <mc:Fallback>
                <p:oleObj name="BMP 图象" r:id="rId4" imgW="2314286" imgH="3809524"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6813" y="0"/>
                        <a:ext cx="416718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9CD5536-6DB5-9438-8658-9434C273F467}"/>
              </a:ext>
            </a:extLst>
          </p:cNvPr>
          <p:cNvSpPr>
            <a:spLocks noGrp="1" noChangeArrowheads="1"/>
          </p:cNvSpPr>
          <p:nvPr>
            <p:ph type="body" idx="1"/>
          </p:nvPr>
        </p:nvSpPr>
        <p:spPr>
          <a:xfrm>
            <a:off x="395288" y="836613"/>
            <a:ext cx="3810000" cy="5486400"/>
          </a:xfrm>
        </p:spPr>
        <p:txBody>
          <a:bodyPr/>
          <a:lstStyle/>
          <a:p>
            <a:pPr eaLnBrk="1" hangingPunct="1">
              <a:buFontTx/>
              <a:buNone/>
            </a:pPr>
            <a:r>
              <a:rPr lang="zh-CN" altLang="en-US"/>
              <a:t>    3．叶：⑴</a:t>
            </a:r>
            <a:r>
              <a:rPr lang="zh-CN" altLang="en-US">
                <a:solidFill>
                  <a:schemeClr val="accent2"/>
                </a:solidFill>
              </a:rPr>
              <a:t>从进化水平上可分为</a:t>
            </a:r>
            <a:r>
              <a:rPr lang="zh-CN" altLang="en-US" b="1">
                <a:solidFill>
                  <a:schemeClr val="accent2"/>
                </a:solidFill>
              </a:rPr>
              <a:t>小型叶</a:t>
            </a:r>
            <a:r>
              <a:rPr lang="zh-CN" altLang="en-US">
                <a:solidFill>
                  <a:schemeClr val="accent2"/>
                </a:solidFill>
              </a:rPr>
              <a:t>和</a:t>
            </a:r>
            <a:r>
              <a:rPr lang="zh-CN" altLang="en-US" b="1">
                <a:solidFill>
                  <a:schemeClr val="accent2"/>
                </a:solidFill>
              </a:rPr>
              <a:t>大型叶</a:t>
            </a:r>
            <a:r>
              <a:rPr lang="zh-CN" altLang="en-US"/>
              <a:t>，小型叶较原始，只具1条叶脉，无叶柄，低等蕨类均为小型叶。大型叶叶脉具各种分支，形成脉序，具叶柄，高等蕨类为大型叶。</a:t>
            </a:r>
          </a:p>
        </p:txBody>
      </p:sp>
      <p:graphicFrame>
        <p:nvGraphicFramePr>
          <p:cNvPr id="23555" name="Object 3">
            <a:extLst>
              <a:ext uri="{FF2B5EF4-FFF2-40B4-BE49-F238E27FC236}">
                <a16:creationId xmlns:a16="http://schemas.microsoft.com/office/drawing/2014/main" id="{153EA4F0-1B57-F676-EC63-88501B8B8923}"/>
              </a:ext>
            </a:extLst>
          </p:cNvPr>
          <p:cNvGraphicFramePr>
            <a:graphicFrameLocks noChangeAspect="1"/>
          </p:cNvGraphicFramePr>
          <p:nvPr/>
        </p:nvGraphicFramePr>
        <p:xfrm>
          <a:off x="4427538" y="636588"/>
          <a:ext cx="2243137" cy="2819400"/>
        </p:xfrm>
        <a:graphic>
          <a:graphicData uri="http://schemas.openxmlformats.org/presentationml/2006/ole">
            <mc:AlternateContent xmlns:mc="http://schemas.openxmlformats.org/markup-compatibility/2006">
              <mc:Choice xmlns:v="urn:schemas-microsoft-com:vml" Requires="v">
                <p:oleObj name="位图图像" r:id="rId2" imgW="666667" imgH="838095" progId="Paint.Picture">
                  <p:embed/>
                </p:oleObj>
              </mc:Choice>
              <mc:Fallback>
                <p:oleObj name="位图图像" r:id="rId2" imgW="666667" imgH="838095"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636588"/>
                        <a:ext cx="224313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6" name="Object 4">
            <a:extLst>
              <a:ext uri="{FF2B5EF4-FFF2-40B4-BE49-F238E27FC236}">
                <a16:creationId xmlns:a16="http://schemas.microsoft.com/office/drawing/2014/main" id="{FA57146C-4553-4B1D-D513-E7F44F6CFC73}"/>
              </a:ext>
            </a:extLst>
          </p:cNvPr>
          <p:cNvGraphicFramePr>
            <a:graphicFrameLocks noChangeAspect="1"/>
          </p:cNvGraphicFramePr>
          <p:nvPr/>
        </p:nvGraphicFramePr>
        <p:xfrm>
          <a:off x="6688138" y="636588"/>
          <a:ext cx="2159000" cy="2819400"/>
        </p:xfrm>
        <a:graphic>
          <a:graphicData uri="http://schemas.openxmlformats.org/presentationml/2006/ole">
            <mc:AlternateContent xmlns:mc="http://schemas.openxmlformats.org/markup-compatibility/2006">
              <mc:Choice xmlns:v="urn:schemas-microsoft-com:vml" Requires="v">
                <p:oleObj name="位图图像" r:id="rId4" imgW="685714" imgH="895238" progId="Paint.Picture">
                  <p:embed/>
                </p:oleObj>
              </mc:Choice>
              <mc:Fallback>
                <p:oleObj name="位图图像" r:id="rId4" imgW="685714" imgH="895238"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8138" y="636588"/>
                        <a:ext cx="2159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a:extLst>
              <a:ext uri="{FF2B5EF4-FFF2-40B4-BE49-F238E27FC236}">
                <a16:creationId xmlns:a16="http://schemas.microsoft.com/office/drawing/2014/main" id="{1CA72476-7C10-CAE9-2401-445884DFE0DE}"/>
              </a:ext>
            </a:extLst>
          </p:cNvPr>
          <p:cNvGraphicFramePr>
            <a:graphicFrameLocks noChangeAspect="1"/>
          </p:cNvGraphicFramePr>
          <p:nvPr/>
        </p:nvGraphicFramePr>
        <p:xfrm>
          <a:off x="4427538" y="3455988"/>
          <a:ext cx="2200275" cy="2781300"/>
        </p:xfrm>
        <a:graphic>
          <a:graphicData uri="http://schemas.openxmlformats.org/presentationml/2006/ole">
            <mc:AlternateContent xmlns:mc="http://schemas.openxmlformats.org/markup-compatibility/2006">
              <mc:Choice xmlns:v="urn:schemas-microsoft-com:vml" Requires="v">
                <p:oleObj name="位图图像" r:id="rId6" imgW="2200582" imgH="2781688" progId="Paint.Picture">
                  <p:embed/>
                </p:oleObj>
              </mc:Choice>
              <mc:Fallback>
                <p:oleObj name="位图图像" r:id="rId6" imgW="2200582" imgH="2781688" progId="Paint.Picture">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3455988"/>
                        <a:ext cx="220027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3558" name="Picture 6">
            <a:extLst>
              <a:ext uri="{FF2B5EF4-FFF2-40B4-BE49-F238E27FC236}">
                <a16:creationId xmlns:a16="http://schemas.microsoft.com/office/drawing/2014/main" id="{AE8459E5-E669-C87C-0A5B-31AE99B7CE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563" y="3455988"/>
            <a:ext cx="21621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B533E4D-6B76-ACCD-EF2D-767883E5B92F}"/>
              </a:ext>
            </a:extLst>
          </p:cNvPr>
          <p:cNvSpPr>
            <a:spLocks noGrp="1" noChangeArrowheads="1"/>
          </p:cNvSpPr>
          <p:nvPr>
            <p:ph type="body" idx="1"/>
          </p:nvPr>
        </p:nvSpPr>
        <p:spPr>
          <a:xfrm>
            <a:off x="34925" y="1066800"/>
            <a:ext cx="3048000" cy="4724400"/>
          </a:xfrm>
        </p:spPr>
        <p:txBody>
          <a:bodyPr/>
          <a:lstStyle/>
          <a:p>
            <a:pPr eaLnBrk="1" hangingPunct="1">
              <a:buFontTx/>
              <a:buNone/>
            </a:pPr>
            <a:r>
              <a:rPr lang="zh-CN" altLang="en-US"/>
              <a:t>⑵</a:t>
            </a:r>
            <a:r>
              <a:rPr lang="zh-CN" altLang="en-US">
                <a:solidFill>
                  <a:schemeClr val="accent2"/>
                </a:solidFill>
              </a:rPr>
              <a:t>从形态上可分为</a:t>
            </a:r>
            <a:r>
              <a:rPr lang="zh-CN" altLang="en-US" b="1">
                <a:solidFill>
                  <a:schemeClr val="accent2"/>
                </a:solidFill>
              </a:rPr>
              <a:t>单叶</a:t>
            </a:r>
            <a:r>
              <a:rPr lang="zh-CN" altLang="en-US">
                <a:solidFill>
                  <a:schemeClr val="accent2"/>
                </a:solidFill>
              </a:rPr>
              <a:t>和</a:t>
            </a:r>
            <a:r>
              <a:rPr lang="zh-CN" altLang="en-US" b="1">
                <a:solidFill>
                  <a:schemeClr val="accent2"/>
                </a:solidFill>
              </a:rPr>
              <a:t>复叶</a:t>
            </a:r>
            <a:r>
              <a:rPr lang="zh-CN" altLang="en-US"/>
              <a:t>。单叶是一个叶柄上仅具1个叶片，复叶由叶柄、叶轴、羽片和羽轴等组成，叶轴上有多个叶片。</a:t>
            </a:r>
          </a:p>
          <a:p>
            <a:pPr eaLnBrk="1" hangingPunct="1"/>
            <a:endParaRPr lang="zh-CN" altLang="en-US"/>
          </a:p>
        </p:txBody>
      </p:sp>
      <p:graphicFrame>
        <p:nvGraphicFramePr>
          <p:cNvPr id="24579" name="Object 3">
            <a:extLst>
              <a:ext uri="{FF2B5EF4-FFF2-40B4-BE49-F238E27FC236}">
                <a16:creationId xmlns:a16="http://schemas.microsoft.com/office/drawing/2014/main" id="{EABCEC51-5E3E-525E-F8BE-9A331551A8A6}"/>
              </a:ext>
            </a:extLst>
          </p:cNvPr>
          <p:cNvGraphicFramePr>
            <a:graphicFrameLocks noChangeAspect="1"/>
          </p:cNvGraphicFramePr>
          <p:nvPr/>
        </p:nvGraphicFramePr>
        <p:xfrm>
          <a:off x="5907088" y="1125538"/>
          <a:ext cx="2968625" cy="4471987"/>
        </p:xfrm>
        <a:graphic>
          <a:graphicData uri="http://schemas.openxmlformats.org/presentationml/2006/ole">
            <mc:AlternateContent xmlns:mc="http://schemas.openxmlformats.org/markup-compatibility/2006">
              <mc:Choice xmlns:v="urn:schemas-microsoft-com:vml" Requires="v">
                <p:oleObj name="位图图像" r:id="rId2" imgW="2991268" imgH="4505954" progId="Paint.Picture">
                  <p:embed/>
                </p:oleObj>
              </mc:Choice>
              <mc:Fallback>
                <p:oleObj name="位图图像" r:id="rId2" imgW="2991268" imgH="4505954"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088" y="1125538"/>
                        <a:ext cx="2968625"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4580" name="Picture 4">
            <a:extLst>
              <a:ext uri="{FF2B5EF4-FFF2-40B4-BE49-F238E27FC236}">
                <a16:creationId xmlns:a16="http://schemas.microsoft.com/office/drawing/2014/main" id="{29861620-A5D3-3ABB-EA73-F314F1DA8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1125538"/>
            <a:ext cx="2647950" cy="447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CA2640E-E325-B3A4-E6EA-65FE443DE66B}"/>
              </a:ext>
            </a:extLst>
          </p:cNvPr>
          <p:cNvSpPr>
            <a:spLocks noGrp="1" noChangeArrowheads="1"/>
          </p:cNvSpPr>
          <p:nvPr>
            <p:ph type="body" idx="1"/>
          </p:nvPr>
        </p:nvSpPr>
        <p:spPr>
          <a:xfrm>
            <a:off x="-6350" y="847725"/>
            <a:ext cx="4191000" cy="5410200"/>
          </a:xfrm>
        </p:spPr>
        <p:txBody>
          <a:bodyPr/>
          <a:lstStyle/>
          <a:p>
            <a:pPr eaLnBrk="1" hangingPunct="1">
              <a:lnSpc>
                <a:spcPct val="120000"/>
              </a:lnSpc>
              <a:buFontTx/>
              <a:buNone/>
            </a:pPr>
            <a:r>
              <a:rPr lang="zh-CN" altLang="en-US" sz="2800">
                <a:solidFill>
                  <a:schemeClr val="accent2"/>
                </a:solidFill>
              </a:rPr>
              <a:t>（</a:t>
            </a:r>
            <a:r>
              <a:rPr lang="en-US" altLang="zh-CN" sz="2800">
                <a:solidFill>
                  <a:schemeClr val="accent2"/>
                </a:solidFill>
              </a:rPr>
              <a:t>3</a:t>
            </a:r>
            <a:r>
              <a:rPr lang="zh-CN" altLang="en-US" sz="2800">
                <a:solidFill>
                  <a:schemeClr val="accent2"/>
                </a:solidFill>
              </a:rPr>
              <a:t>）从功能上可分为</a:t>
            </a:r>
            <a:r>
              <a:rPr lang="zh-CN" altLang="en-US" sz="2800" b="1">
                <a:solidFill>
                  <a:schemeClr val="accent2"/>
                </a:solidFill>
              </a:rPr>
              <a:t>营养叶</a:t>
            </a:r>
            <a:r>
              <a:rPr lang="zh-CN" altLang="en-US" sz="2800">
                <a:solidFill>
                  <a:schemeClr val="accent2"/>
                </a:solidFill>
              </a:rPr>
              <a:t>和</a:t>
            </a:r>
            <a:r>
              <a:rPr lang="zh-CN" altLang="en-US" sz="2800" b="1">
                <a:solidFill>
                  <a:schemeClr val="accent2"/>
                </a:solidFill>
              </a:rPr>
              <a:t>孢子叶</a:t>
            </a:r>
            <a:endParaRPr lang="zh-CN" altLang="en-US" sz="2800"/>
          </a:p>
          <a:p>
            <a:pPr lvl="1" eaLnBrk="1" hangingPunct="1">
              <a:lnSpc>
                <a:spcPct val="120000"/>
              </a:lnSpc>
            </a:pPr>
            <a:r>
              <a:rPr lang="zh-CN" altLang="en-US"/>
              <a:t>营养叶只具光合作用的功能而无生殖功能，也称不育叶；</a:t>
            </a:r>
          </a:p>
          <a:p>
            <a:pPr lvl="1" eaLnBrk="1" hangingPunct="1">
              <a:lnSpc>
                <a:spcPct val="120000"/>
              </a:lnSpc>
            </a:pPr>
            <a:r>
              <a:rPr lang="zh-CN" altLang="en-US"/>
              <a:t>孢子叶可产生孢子囊和孢子进行繁殖，也称能育叶。</a:t>
            </a:r>
          </a:p>
        </p:txBody>
      </p:sp>
      <p:pic>
        <p:nvPicPr>
          <p:cNvPr id="25603" name="Picture 8" descr="4bbd8c61fe413a68eaf8f85f">
            <a:extLst>
              <a:ext uri="{FF2B5EF4-FFF2-40B4-BE49-F238E27FC236}">
                <a16:creationId xmlns:a16="http://schemas.microsoft.com/office/drawing/2014/main" id="{4D197DBE-B0CF-C8F0-DADC-FBB0C3FC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69875"/>
            <a:ext cx="4173537"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3" descr="bed69ff1574b12ef7831aa22">
            <a:extLst>
              <a:ext uri="{FF2B5EF4-FFF2-40B4-BE49-F238E27FC236}">
                <a16:creationId xmlns:a16="http://schemas.microsoft.com/office/drawing/2014/main" id="{A214413C-CA9F-54A8-C110-E37EABEB4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3457575"/>
            <a:ext cx="4191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矩形 6">
            <a:extLst>
              <a:ext uri="{FF2B5EF4-FFF2-40B4-BE49-F238E27FC236}">
                <a16:creationId xmlns:a16="http://schemas.microsoft.com/office/drawing/2014/main" id="{9150593A-F019-5265-36D3-B475E5B07A6B}"/>
              </a:ext>
            </a:extLst>
          </p:cNvPr>
          <p:cNvSpPr>
            <a:spLocks noChangeArrowheads="1"/>
          </p:cNvSpPr>
          <p:nvPr/>
        </p:nvSpPr>
        <p:spPr bwMode="auto">
          <a:xfrm>
            <a:off x="2667000" y="5334000"/>
            <a:ext cx="1416050" cy="584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Blip>
                <a:blip r:embed="rId5"/>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6"/>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6"/>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6"/>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b="1">
                <a:solidFill>
                  <a:srgbClr val="FF0000"/>
                </a:solidFill>
                <a:latin typeface="楷体_GB2312" pitchFamily="49" charset="-122"/>
                <a:ea typeface="楷体_GB2312" pitchFamily="49" charset="-122"/>
              </a:rPr>
              <a:t>孢子囊</a:t>
            </a:r>
            <a:endParaRPr lang="zh-CN" altLang="en-US">
              <a:solidFill>
                <a:srgbClr val="FF0000"/>
              </a:solidFill>
              <a:latin typeface="Arial" panose="020B0604020202020204" pitchFamily="34" charset="0"/>
            </a:endParaRPr>
          </a:p>
        </p:txBody>
      </p:sp>
      <p:cxnSp>
        <p:nvCxnSpPr>
          <p:cNvPr id="25606" name="直接箭头连接符 8">
            <a:extLst>
              <a:ext uri="{FF2B5EF4-FFF2-40B4-BE49-F238E27FC236}">
                <a16:creationId xmlns:a16="http://schemas.microsoft.com/office/drawing/2014/main" id="{AD0EF0DF-1887-C29D-F42B-718578067272}"/>
              </a:ext>
            </a:extLst>
          </p:cNvPr>
          <p:cNvCxnSpPr>
            <a:cxnSpLocks noChangeShapeType="1"/>
          </p:cNvCxnSpPr>
          <p:nvPr/>
        </p:nvCxnSpPr>
        <p:spPr bwMode="auto">
          <a:xfrm>
            <a:off x="4114800" y="5626100"/>
            <a:ext cx="1066800" cy="12700"/>
          </a:xfrm>
          <a:prstGeom prst="straightConnector1">
            <a:avLst/>
          </a:prstGeom>
          <a:noFill/>
          <a:ln w="349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8136" name="Rectangle 8">
            <a:extLst>
              <a:ext uri="{FF2B5EF4-FFF2-40B4-BE49-F238E27FC236}">
                <a16:creationId xmlns:a16="http://schemas.microsoft.com/office/drawing/2014/main" id="{E231DD9B-63F6-803E-08DB-6C978D00391D}"/>
              </a:ext>
            </a:extLst>
          </p:cNvPr>
          <p:cNvSpPr>
            <a:spLocks noChangeArrowheads="1"/>
          </p:cNvSpPr>
          <p:nvPr/>
        </p:nvSpPr>
        <p:spPr bwMode="auto">
          <a:xfrm>
            <a:off x="4522788" y="260350"/>
            <a:ext cx="4114800" cy="3106738"/>
          </a:xfrm>
          <a:prstGeom prst="rect">
            <a:avLst/>
          </a:prstGeom>
          <a:solidFill>
            <a:schemeClr val="accent1"/>
          </a:solidFill>
          <a:ln w="254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5"/>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6"/>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6"/>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6"/>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zh-CN" altLang="en-US" sz="2800">
                <a:latin typeface="Arial" panose="020B0604020202020204" pitchFamily="34" charset="0"/>
              </a:rPr>
              <a:t>一株蕨类具有两种不同功能的叶，称为</a:t>
            </a:r>
            <a:r>
              <a:rPr lang="zh-CN" altLang="en-US" sz="2800" b="1">
                <a:solidFill>
                  <a:srgbClr val="FF3300"/>
                </a:solidFill>
                <a:latin typeface="Arial" panose="020B0604020202020204" pitchFamily="34" charset="0"/>
              </a:rPr>
              <a:t>异型叶</a:t>
            </a:r>
            <a:r>
              <a:rPr lang="zh-CN" altLang="en-US" sz="2800">
                <a:latin typeface="Arial" panose="020B0604020202020204" pitchFamily="34" charset="0"/>
              </a:rPr>
              <a:t>。但有些蕨类植物没有营养叶和孢子叶之分，同一叶片既具营养功能，又具繁殖功能，这种叶称为</a:t>
            </a:r>
            <a:r>
              <a:rPr lang="zh-CN" altLang="en-US" sz="2800" b="1">
                <a:solidFill>
                  <a:srgbClr val="FF3300"/>
                </a:solidFill>
                <a:latin typeface="Arial" panose="020B0604020202020204" pitchFamily="34" charset="0"/>
              </a:rPr>
              <a:t>同型叶</a:t>
            </a:r>
            <a:r>
              <a:rPr lang="zh-CN" altLang="en-US" sz="2800">
                <a:latin typeface="Arial" panose="020B0604020202020204" pitchFamily="34" charset="0"/>
              </a:rPr>
              <a:t>；</a:t>
            </a:r>
          </a:p>
        </p:txBody>
      </p:sp>
      <p:pic>
        <p:nvPicPr>
          <p:cNvPr id="48137" name="Picture 9" descr="201001~1">
            <a:extLst>
              <a:ext uri="{FF2B5EF4-FFF2-40B4-BE49-F238E27FC236}">
                <a16:creationId xmlns:a16="http://schemas.microsoft.com/office/drawing/2014/main" id="{41448840-F9AC-165F-8CCE-C87EA0DF3D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6913" y="3552825"/>
            <a:ext cx="4267200"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8137"/>
                                        </p:tgtEl>
                                        <p:attrNameLst>
                                          <p:attrName>style.visibility</p:attrName>
                                        </p:attrNameLst>
                                      </p:cBhvr>
                                      <p:to>
                                        <p:strVal val="visible"/>
                                      </p:to>
                                    </p:set>
                                    <p:anim calcmode="lin" valueType="num">
                                      <p:cBhvr>
                                        <p:cTn id="7" dur="1000" fill="hold"/>
                                        <p:tgtEl>
                                          <p:spTgt spid="48137"/>
                                        </p:tgtEl>
                                        <p:attrNameLst>
                                          <p:attrName>ppt_w</p:attrName>
                                        </p:attrNameLst>
                                      </p:cBhvr>
                                      <p:tavLst>
                                        <p:tav tm="0">
                                          <p:val>
                                            <p:strVal val="#ppt_w*0.70"/>
                                          </p:val>
                                        </p:tav>
                                        <p:tav tm="100000">
                                          <p:val>
                                            <p:strVal val="#ppt_w"/>
                                          </p:val>
                                        </p:tav>
                                      </p:tavLst>
                                    </p:anim>
                                    <p:anim calcmode="lin" valueType="num">
                                      <p:cBhvr>
                                        <p:cTn id="8" dur="1000" fill="hold"/>
                                        <p:tgtEl>
                                          <p:spTgt spid="48137"/>
                                        </p:tgtEl>
                                        <p:attrNameLst>
                                          <p:attrName>ppt_h</p:attrName>
                                        </p:attrNameLst>
                                      </p:cBhvr>
                                      <p:tavLst>
                                        <p:tav tm="0">
                                          <p:val>
                                            <p:strVal val="#ppt_h"/>
                                          </p:val>
                                        </p:tav>
                                        <p:tav tm="100000">
                                          <p:val>
                                            <p:strVal val="#ppt_h"/>
                                          </p:val>
                                        </p:tav>
                                      </p:tavLst>
                                    </p:anim>
                                    <p:animEffect transition="in" filter="fade">
                                      <p:cBhvr>
                                        <p:cTn id="9" dur="1000"/>
                                        <p:tgtEl>
                                          <p:spTgt spid="4813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8136"/>
                                        </p:tgtEl>
                                        <p:attrNameLst>
                                          <p:attrName>style.visibility</p:attrName>
                                        </p:attrNameLst>
                                      </p:cBhvr>
                                      <p:to>
                                        <p:strVal val="visible"/>
                                      </p:to>
                                    </p:set>
                                    <p:anim calcmode="lin" valueType="num">
                                      <p:cBhvr>
                                        <p:cTn id="14" dur="1000" fill="hold"/>
                                        <p:tgtEl>
                                          <p:spTgt spid="48136"/>
                                        </p:tgtEl>
                                        <p:attrNameLst>
                                          <p:attrName>ppt_w</p:attrName>
                                        </p:attrNameLst>
                                      </p:cBhvr>
                                      <p:tavLst>
                                        <p:tav tm="0">
                                          <p:val>
                                            <p:strVal val="#ppt_w*0.70"/>
                                          </p:val>
                                        </p:tav>
                                        <p:tav tm="100000">
                                          <p:val>
                                            <p:strVal val="#ppt_w"/>
                                          </p:val>
                                        </p:tav>
                                      </p:tavLst>
                                    </p:anim>
                                    <p:anim calcmode="lin" valueType="num">
                                      <p:cBhvr>
                                        <p:cTn id="15" dur="1000" fill="hold"/>
                                        <p:tgtEl>
                                          <p:spTgt spid="48136"/>
                                        </p:tgtEl>
                                        <p:attrNameLst>
                                          <p:attrName>ppt_h</p:attrName>
                                        </p:attrNameLst>
                                      </p:cBhvr>
                                      <p:tavLst>
                                        <p:tav tm="0">
                                          <p:val>
                                            <p:strVal val="#ppt_h"/>
                                          </p:val>
                                        </p:tav>
                                        <p:tav tm="100000">
                                          <p:val>
                                            <p:strVal val="#ppt_h"/>
                                          </p:val>
                                        </p:tav>
                                      </p:tavLst>
                                    </p:anim>
                                    <p:animEffect transition="in" filter="fade">
                                      <p:cBhvr>
                                        <p:cTn id="16" dur="1000"/>
                                        <p:tgtEl>
                                          <p:spTgt spid="48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地上有一些绿色的植物&#10;&#10;描述已自动生成">
            <a:extLst>
              <a:ext uri="{FF2B5EF4-FFF2-40B4-BE49-F238E27FC236}">
                <a16:creationId xmlns:a16="http://schemas.microsoft.com/office/drawing/2014/main" id="{5F4C9F09-39C2-8C1F-2999-5B01D3FB2FEA}"/>
              </a:ext>
            </a:extLst>
          </p:cNvPr>
          <p:cNvPicPr>
            <a:picLocks noChangeAspect="1"/>
          </p:cNvPicPr>
          <p:nvPr/>
        </p:nvPicPr>
        <p:blipFill rotWithShape="1">
          <a:blip r:embed="rId2"/>
          <a:srcRect l="13513" r="20808" b="1"/>
          <a:stretch/>
        </p:blipFill>
        <p:spPr>
          <a:xfrm>
            <a:off x="5845889" y="3506112"/>
            <a:ext cx="329811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7" name="图片 6">
            <a:extLst>
              <a:ext uri="{FF2B5EF4-FFF2-40B4-BE49-F238E27FC236}">
                <a16:creationId xmlns:a16="http://schemas.microsoft.com/office/drawing/2014/main" id="{BF834FD7-3EAB-AADB-7827-4C9435E59A7E}"/>
              </a:ext>
            </a:extLst>
          </p:cNvPr>
          <p:cNvPicPr>
            <a:picLocks noChangeAspect="1"/>
          </p:cNvPicPr>
          <p:nvPr/>
        </p:nvPicPr>
        <p:blipFill rotWithShape="1">
          <a:blip r:embed="rId3"/>
          <a:srcRect l="16599" r="8372" b="-1"/>
          <a:stretch/>
        </p:blipFill>
        <p:spPr>
          <a:xfrm>
            <a:off x="20" y="10"/>
            <a:ext cx="6865999"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93186" name="Picture 2" descr="草地上的岩石&#10;&#10;中度可信度描述已自动生成">
            <a:extLst>
              <a:ext uri="{FF2B5EF4-FFF2-40B4-BE49-F238E27FC236}">
                <a16:creationId xmlns:a16="http://schemas.microsoft.com/office/drawing/2014/main" id="{FE4946EB-18B0-B0E9-E54F-42D5123CF1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83" r="-2" b="-2"/>
          <a:stretch/>
        </p:blipFill>
        <p:spPr bwMode="auto">
          <a:xfrm>
            <a:off x="4626141" y="10"/>
            <a:ext cx="4517859" cy="3346394"/>
          </a:xfrm>
          <a:custGeom>
            <a:avLst/>
            <a:gdLst/>
            <a:ahLst/>
            <a:cxnLst/>
            <a:rect l="l" t="t" r="r" b="b"/>
            <a:pathLst>
              <a:path w="6023811" h="3346404">
                <a:moveTo>
                  <a:pt x="0" y="0"/>
                </a:moveTo>
                <a:lnTo>
                  <a:pt x="6023811" y="0"/>
                </a:lnTo>
                <a:lnTo>
                  <a:pt x="6023811" y="3346404"/>
                </a:lnTo>
                <a:lnTo>
                  <a:pt x="1549824" y="334640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867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62EB4FE-F2A1-CF9B-D1D7-E35DB084D909}"/>
              </a:ext>
            </a:extLst>
          </p:cNvPr>
          <p:cNvSpPr>
            <a:spLocks noGrp="1" noChangeArrowheads="1"/>
          </p:cNvSpPr>
          <p:nvPr>
            <p:ph type="body" idx="1"/>
          </p:nvPr>
        </p:nvSpPr>
        <p:spPr>
          <a:xfrm>
            <a:off x="0" y="4941888"/>
            <a:ext cx="9144000" cy="1652587"/>
          </a:xfrm>
        </p:spPr>
        <p:txBody>
          <a:bodyPr/>
          <a:lstStyle/>
          <a:p>
            <a:pPr algn="just" eaLnBrk="1" hangingPunct="1">
              <a:lnSpc>
                <a:spcPct val="90000"/>
              </a:lnSpc>
              <a:buFontTx/>
              <a:buNone/>
            </a:pPr>
            <a:r>
              <a:rPr lang="zh-CN" altLang="en-US" sz="2400"/>
              <a:t>4．维管组织</a:t>
            </a:r>
          </a:p>
          <a:p>
            <a:pPr eaLnBrk="1" hangingPunct="1">
              <a:lnSpc>
                <a:spcPct val="90000"/>
              </a:lnSpc>
              <a:buFontTx/>
              <a:buNone/>
            </a:pPr>
            <a:r>
              <a:rPr lang="zh-CN" altLang="en-US" sz="2400"/>
              <a:t>    分化程度不高，</a:t>
            </a:r>
            <a:r>
              <a:rPr lang="zh-CN" altLang="en-US" sz="2400">
                <a:solidFill>
                  <a:schemeClr val="accent2"/>
                </a:solidFill>
              </a:rPr>
              <a:t>木质部</a:t>
            </a:r>
            <a:r>
              <a:rPr lang="zh-CN" altLang="en-US" sz="2400"/>
              <a:t>多由环纹、螺纹或梯纹</a:t>
            </a:r>
            <a:r>
              <a:rPr lang="zh-CN" altLang="en-US" sz="2400">
                <a:solidFill>
                  <a:schemeClr val="accent2"/>
                </a:solidFill>
              </a:rPr>
              <a:t>管胞</a:t>
            </a:r>
            <a:r>
              <a:rPr lang="zh-CN" altLang="en-US" sz="2400"/>
              <a:t>及</a:t>
            </a:r>
            <a:r>
              <a:rPr lang="zh-CN" altLang="en-US" sz="2400">
                <a:solidFill>
                  <a:schemeClr val="accent2"/>
                </a:solidFill>
              </a:rPr>
              <a:t>木薄壁细胞</a:t>
            </a:r>
            <a:r>
              <a:rPr lang="zh-CN" altLang="en-US" sz="2400"/>
              <a:t>组成，仅有少数种类具导管；</a:t>
            </a:r>
            <a:r>
              <a:rPr lang="zh-CN" altLang="en-US" sz="2400">
                <a:solidFill>
                  <a:schemeClr val="accent2"/>
                </a:solidFill>
              </a:rPr>
              <a:t>韧皮部</a:t>
            </a:r>
            <a:r>
              <a:rPr lang="zh-CN" altLang="en-US" sz="2400"/>
              <a:t>主要由</a:t>
            </a:r>
            <a:r>
              <a:rPr lang="zh-CN" altLang="en-US" sz="2400">
                <a:solidFill>
                  <a:schemeClr val="accent2"/>
                </a:solidFill>
              </a:rPr>
              <a:t>筛胞</a:t>
            </a:r>
            <a:r>
              <a:rPr lang="zh-CN" altLang="en-US" sz="2400"/>
              <a:t>和</a:t>
            </a:r>
            <a:r>
              <a:rPr lang="zh-CN" altLang="en-US" sz="2400">
                <a:solidFill>
                  <a:schemeClr val="accent2"/>
                </a:solidFill>
              </a:rPr>
              <a:t>韧皮薄壁细胞</a:t>
            </a:r>
            <a:r>
              <a:rPr lang="zh-CN" altLang="en-US" sz="2400"/>
              <a:t>组成，无伴胞。 </a:t>
            </a:r>
          </a:p>
        </p:txBody>
      </p:sp>
      <p:pic>
        <p:nvPicPr>
          <p:cNvPr id="27651" name="Picture 3">
            <a:extLst>
              <a:ext uri="{FF2B5EF4-FFF2-40B4-BE49-F238E27FC236}">
                <a16:creationId xmlns:a16="http://schemas.microsoft.com/office/drawing/2014/main" id="{F9BE22EE-F689-8789-19C7-820374F22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4A1F567-71A6-2B70-9660-B8FB48266FD5}"/>
              </a:ext>
            </a:extLst>
          </p:cNvPr>
          <p:cNvSpPr>
            <a:spLocks noGrp="1" noChangeArrowheads="1"/>
          </p:cNvSpPr>
          <p:nvPr>
            <p:ph type="body" idx="1"/>
          </p:nvPr>
        </p:nvSpPr>
        <p:spPr>
          <a:xfrm>
            <a:off x="2667000" y="298450"/>
            <a:ext cx="3505200" cy="609600"/>
          </a:xfrm>
        </p:spPr>
        <p:txBody>
          <a:bodyPr/>
          <a:lstStyle/>
          <a:p>
            <a:pPr algn="just" eaLnBrk="1" hangingPunct="1">
              <a:buFontTx/>
              <a:buNone/>
            </a:pPr>
            <a:r>
              <a:rPr lang="zh-CN" altLang="en-US"/>
              <a:t>5．孢子囊和孢子    </a:t>
            </a:r>
            <a:endParaRPr lang="zh-CN" altLang="en-US" sz="2400"/>
          </a:p>
        </p:txBody>
      </p:sp>
      <p:graphicFrame>
        <p:nvGraphicFramePr>
          <p:cNvPr id="358403" name="Object 3">
            <a:extLst>
              <a:ext uri="{FF2B5EF4-FFF2-40B4-BE49-F238E27FC236}">
                <a16:creationId xmlns:a16="http://schemas.microsoft.com/office/drawing/2014/main" id="{A60F6E22-113D-3ACB-754E-719B25A3DFDE}"/>
              </a:ext>
            </a:extLst>
          </p:cNvPr>
          <p:cNvGraphicFramePr>
            <a:graphicFrameLocks noChangeAspect="1"/>
          </p:cNvGraphicFramePr>
          <p:nvPr/>
        </p:nvGraphicFramePr>
        <p:xfrm>
          <a:off x="0" y="1052513"/>
          <a:ext cx="9144000" cy="4054475"/>
        </p:xfrm>
        <a:graphic>
          <a:graphicData uri="http://schemas.openxmlformats.org/presentationml/2006/ole">
            <mc:AlternateContent xmlns:mc="http://schemas.openxmlformats.org/markup-compatibility/2006">
              <mc:Choice xmlns:v="urn:schemas-microsoft-com:vml" Requires="v">
                <p:oleObj name="BMP 图象" r:id="rId2" imgW="4877481" imgH="2161905" progId="Paint.Picture">
                  <p:embed/>
                </p:oleObj>
              </mc:Choice>
              <mc:Fallback>
                <p:oleObj name="BMP 图象" r:id="rId2" imgW="4877481" imgH="2161905"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2513"/>
                        <a:ext cx="91440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6" name="Rectangle 4">
            <a:extLst>
              <a:ext uri="{FF2B5EF4-FFF2-40B4-BE49-F238E27FC236}">
                <a16:creationId xmlns:a16="http://schemas.microsoft.com/office/drawing/2014/main" id="{27CECFC6-3E37-33CC-4D1C-6325B295AFF8}"/>
              </a:ext>
            </a:extLst>
          </p:cNvPr>
          <p:cNvSpPr>
            <a:spLocks noChangeArrowheads="1"/>
          </p:cNvSpPr>
          <p:nvPr/>
        </p:nvSpPr>
        <p:spPr bwMode="auto">
          <a:xfrm>
            <a:off x="33338" y="5300663"/>
            <a:ext cx="9144000"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50000"/>
              </a:spcBef>
              <a:buFontTx/>
              <a:buNone/>
            </a:pPr>
            <a:r>
              <a:rPr lang="zh-CN" altLang="en-US" sz="2400" b="1">
                <a:solidFill>
                  <a:schemeClr val="accent2"/>
                </a:solidFill>
              </a:rPr>
              <a:t>孢子囊是</a:t>
            </a:r>
            <a:r>
              <a:rPr lang="zh-CN" altLang="en-US" sz="2400"/>
              <a:t>孢子体上产生孢子的多细胞</a:t>
            </a:r>
            <a:r>
              <a:rPr lang="zh-CN" altLang="en-US" sz="2400" b="1">
                <a:solidFill>
                  <a:schemeClr val="accent2"/>
                </a:solidFill>
              </a:rPr>
              <a:t>无性生殖器官</a:t>
            </a:r>
            <a:r>
              <a:rPr lang="zh-CN" altLang="en-US" sz="2400"/>
              <a:t>，单生或聚生，不同蕨类植物着生位置不同。</a:t>
            </a:r>
          </a:p>
        </p:txBody>
      </p:sp>
      <p:pic>
        <p:nvPicPr>
          <p:cNvPr id="358405" name="Picture 5">
            <a:extLst>
              <a:ext uri="{FF2B5EF4-FFF2-40B4-BE49-F238E27FC236}">
                <a16:creationId xmlns:a16="http://schemas.microsoft.com/office/drawing/2014/main" id="{1279F75C-541F-EDC9-6568-7EA307189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1073150"/>
            <a:ext cx="5105400" cy="408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05"/>
                                        </p:tgtEl>
                                        <p:attrNameLst>
                                          <p:attrName>style.visibility</p:attrName>
                                        </p:attrNameLst>
                                      </p:cBhvr>
                                      <p:to>
                                        <p:strVal val="visible"/>
                                      </p:to>
                                    </p:set>
                                    <p:animEffect transition="in" filter="blinds(horizontal)">
                                      <p:cBhvr>
                                        <p:cTn id="7" dur="500"/>
                                        <p:tgtEl>
                                          <p:spTgt spid="358405"/>
                                        </p:tgtEl>
                                      </p:cBhvr>
                                    </p:animEffect>
                                  </p:childTnLst>
                                  <p:subTnLst>
                                    <p:set>
                                      <p:cBhvr override="childStyle">
                                        <p:cTn dur="1" fill="hold" display="0" masterRel="nextClick" afterEffect="1"/>
                                        <p:tgtEl>
                                          <p:spTgt spid="358405"/>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58403"/>
                                        </p:tgtEl>
                                        <p:attrNameLst>
                                          <p:attrName>style.visibility</p:attrName>
                                        </p:attrNameLst>
                                      </p:cBhvr>
                                      <p:to>
                                        <p:strVal val="visible"/>
                                      </p:to>
                                    </p:set>
                                    <p:animEffect transition="in" filter="box(in)">
                                      <p:cBhvr>
                                        <p:cTn id="12" dur="500"/>
                                        <p:tgtEl>
                                          <p:spTgt spid="358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3DC35EE8-1143-89F8-2ABB-759E08160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385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9699" name="Object 3">
            <a:extLst>
              <a:ext uri="{FF2B5EF4-FFF2-40B4-BE49-F238E27FC236}">
                <a16:creationId xmlns:a16="http://schemas.microsoft.com/office/drawing/2014/main" id="{400731CC-75B4-A457-1B1A-E78DF01C7981}"/>
              </a:ext>
            </a:extLst>
          </p:cNvPr>
          <p:cNvGraphicFramePr>
            <a:graphicFrameLocks noChangeAspect="1"/>
          </p:cNvGraphicFramePr>
          <p:nvPr/>
        </p:nvGraphicFramePr>
        <p:xfrm>
          <a:off x="3276600" y="0"/>
          <a:ext cx="5867400" cy="4884738"/>
        </p:xfrm>
        <a:graphic>
          <a:graphicData uri="http://schemas.openxmlformats.org/presentationml/2006/ole">
            <mc:AlternateContent xmlns:mc="http://schemas.openxmlformats.org/markup-compatibility/2006">
              <mc:Choice xmlns:v="urn:schemas-microsoft-com:vml" Requires="v">
                <p:oleObj name="BMP 图象" r:id="rId3" imgW="1533739" imgH="1276190" progId="Paint.Picture">
                  <p:embed/>
                </p:oleObj>
              </mc:Choice>
              <mc:Fallback>
                <p:oleObj name="BMP 图象" r:id="rId3" imgW="1533739" imgH="127619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0"/>
                        <a:ext cx="5867400" cy="488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0" name="Rectangle 4">
            <a:extLst>
              <a:ext uri="{FF2B5EF4-FFF2-40B4-BE49-F238E27FC236}">
                <a16:creationId xmlns:a16="http://schemas.microsoft.com/office/drawing/2014/main" id="{54FE3587-0769-21FD-780D-7E28FFBBAC6E}"/>
              </a:ext>
            </a:extLst>
          </p:cNvPr>
          <p:cNvSpPr>
            <a:spLocks noChangeArrowheads="1"/>
          </p:cNvSpPr>
          <p:nvPr/>
        </p:nvSpPr>
        <p:spPr bwMode="auto">
          <a:xfrm>
            <a:off x="0" y="4876800"/>
            <a:ext cx="9144000" cy="188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5"/>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6"/>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6"/>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6"/>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6"/>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FontTx/>
              <a:buNone/>
            </a:pPr>
            <a:r>
              <a:rPr lang="zh-CN" altLang="en-US" sz="2000"/>
              <a:t>    蕨类植物的孢子是在孢子囊中经过减数分裂产生的单倍体的单细胞结构，绝大多数蕨类植物在同一个孢子体上产生的孢子形态和大小相同，称</a:t>
            </a:r>
            <a:r>
              <a:rPr lang="zh-CN" altLang="en-US" sz="2000" b="1">
                <a:solidFill>
                  <a:schemeClr val="accent2"/>
                </a:solidFill>
              </a:rPr>
              <a:t>同型孢子</a:t>
            </a:r>
            <a:r>
              <a:rPr lang="zh-CN" altLang="en-US" sz="2000"/>
              <a:t>或</a:t>
            </a:r>
            <a:r>
              <a:rPr lang="zh-CN" altLang="en-US" sz="2000" b="1">
                <a:solidFill>
                  <a:schemeClr val="accent2"/>
                </a:solidFill>
              </a:rPr>
              <a:t>孢子同型</a:t>
            </a:r>
            <a:r>
              <a:rPr lang="zh-CN" altLang="en-US" sz="2000"/>
              <a:t>；但有一部分种类的孢子体上产生大、小两种类型的孢子，称</a:t>
            </a:r>
            <a:r>
              <a:rPr lang="zh-CN" altLang="en-US" sz="2000" b="1">
                <a:solidFill>
                  <a:schemeClr val="accent2"/>
                </a:solidFill>
              </a:rPr>
              <a:t>异型孢子</a:t>
            </a:r>
            <a:r>
              <a:rPr lang="zh-CN" altLang="en-US" sz="2000"/>
              <a:t>或</a:t>
            </a:r>
            <a:r>
              <a:rPr lang="zh-CN" altLang="en-US" sz="2000" b="1">
                <a:solidFill>
                  <a:schemeClr val="accent2"/>
                </a:solidFill>
              </a:rPr>
              <a:t>孢子异型</a:t>
            </a:r>
            <a:r>
              <a:rPr lang="zh-CN" altLang="en-US" sz="2000"/>
              <a:t>，大孢子萌发产生雌配子体，小孢子萌发产生雄配子体。</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E766DAD2-E053-B64E-28AB-69BE02E4B1D0}"/>
              </a:ext>
            </a:extLst>
          </p:cNvPr>
          <p:cNvSpPr>
            <a:spLocks noGrp="1" noChangeArrowheads="1"/>
          </p:cNvSpPr>
          <p:nvPr>
            <p:ph type="title"/>
          </p:nvPr>
        </p:nvSpPr>
        <p:spPr>
          <a:xfrm>
            <a:off x="0" y="228600"/>
            <a:ext cx="3657600" cy="1143000"/>
          </a:xfrm>
        </p:spPr>
        <p:txBody>
          <a:bodyPr/>
          <a:lstStyle/>
          <a:p>
            <a:pPr eaLnBrk="1" hangingPunct="1"/>
            <a:r>
              <a:rPr lang="zh-CN" altLang="en-US"/>
              <a:t>配子体</a:t>
            </a:r>
          </a:p>
        </p:txBody>
      </p:sp>
      <p:sp>
        <p:nvSpPr>
          <p:cNvPr id="30723" name="Rectangle 3">
            <a:extLst>
              <a:ext uri="{FF2B5EF4-FFF2-40B4-BE49-F238E27FC236}">
                <a16:creationId xmlns:a16="http://schemas.microsoft.com/office/drawing/2014/main" id="{1A5A4321-B6A4-C79B-4A07-01E9867B440D}"/>
              </a:ext>
            </a:extLst>
          </p:cNvPr>
          <p:cNvSpPr>
            <a:spLocks noGrp="1" noChangeArrowheads="1"/>
          </p:cNvSpPr>
          <p:nvPr>
            <p:ph type="body" idx="1"/>
          </p:nvPr>
        </p:nvSpPr>
        <p:spPr>
          <a:xfrm>
            <a:off x="0" y="1052513"/>
            <a:ext cx="4876800" cy="5257800"/>
          </a:xfrm>
        </p:spPr>
        <p:txBody>
          <a:bodyPr/>
          <a:lstStyle/>
          <a:p>
            <a:pPr algn="just" eaLnBrk="1" hangingPunct="1">
              <a:lnSpc>
                <a:spcPct val="150000"/>
              </a:lnSpc>
              <a:buFontTx/>
              <a:buNone/>
            </a:pPr>
            <a:r>
              <a:rPr lang="zh-CN" altLang="en-US" sz="2400"/>
              <a:t>1．</a:t>
            </a:r>
            <a:r>
              <a:rPr lang="zh-CN" altLang="en-US" sz="2400" b="1"/>
              <a:t>配子体的形态和营养方式</a:t>
            </a:r>
          </a:p>
          <a:p>
            <a:pPr algn="just" eaLnBrk="1" hangingPunct="1">
              <a:lnSpc>
                <a:spcPct val="150000"/>
              </a:lnSpc>
              <a:buFontTx/>
              <a:buNone/>
            </a:pPr>
            <a:r>
              <a:rPr lang="zh-CN" altLang="en-US" sz="2400"/>
              <a:t>        蕨类植物的</a:t>
            </a:r>
            <a:r>
              <a:rPr lang="zh-CN" altLang="en-US" sz="2400" b="1">
                <a:solidFill>
                  <a:schemeClr val="accent2"/>
                </a:solidFill>
              </a:rPr>
              <a:t>配子体又称原叶体</a:t>
            </a:r>
            <a:r>
              <a:rPr lang="zh-CN" altLang="en-US" sz="2400"/>
              <a:t>，是由单倍体的孢子直接萌发产生的。配子体很小，生活时期短，无根、茎、叶的分化，具单细胞假根。从营养方式上可分为两类：一类为</a:t>
            </a:r>
            <a:r>
              <a:rPr lang="zh-CN" altLang="en-US" sz="2400">
                <a:solidFill>
                  <a:schemeClr val="accent2"/>
                </a:solidFill>
              </a:rPr>
              <a:t>不含叶绿素</a:t>
            </a:r>
            <a:r>
              <a:rPr lang="zh-CN" altLang="en-US" sz="2400"/>
              <a:t>，埋生土中，</a:t>
            </a:r>
            <a:r>
              <a:rPr lang="zh-CN" altLang="en-US" sz="2400">
                <a:solidFill>
                  <a:schemeClr val="accent2"/>
                </a:solidFill>
              </a:rPr>
              <a:t>与真菌共生</a:t>
            </a:r>
            <a:r>
              <a:rPr lang="zh-CN" altLang="en-US" sz="2400"/>
              <a:t>，依靠共生的真菌获得营养；另一类为</a:t>
            </a:r>
            <a:r>
              <a:rPr lang="zh-CN" altLang="en-US" sz="2400">
                <a:solidFill>
                  <a:schemeClr val="accent2"/>
                </a:solidFill>
              </a:rPr>
              <a:t>绿色，能光合自养</a:t>
            </a:r>
            <a:r>
              <a:rPr lang="zh-CN" altLang="en-US" sz="2400"/>
              <a:t>。</a:t>
            </a:r>
          </a:p>
        </p:txBody>
      </p:sp>
      <p:graphicFrame>
        <p:nvGraphicFramePr>
          <p:cNvPr id="30724" name="Object 4">
            <a:extLst>
              <a:ext uri="{FF2B5EF4-FFF2-40B4-BE49-F238E27FC236}">
                <a16:creationId xmlns:a16="http://schemas.microsoft.com/office/drawing/2014/main" id="{32A7F508-E335-2DFB-E228-7481D95215E4}"/>
              </a:ext>
            </a:extLst>
          </p:cNvPr>
          <p:cNvGraphicFramePr>
            <a:graphicFrameLocks noChangeAspect="1"/>
          </p:cNvGraphicFramePr>
          <p:nvPr/>
        </p:nvGraphicFramePr>
        <p:xfrm>
          <a:off x="5003800" y="3100388"/>
          <a:ext cx="3962400" cy="3065462"/>
        </p:xfrm>
        <a:graphic>
          <a:graphicData uri="http://schemas.openxmlformats.org/presentationml/2006/ole">
            <mc:AlternateContent xmlns:mc="http://schemas.openxmlformats.org/markup-compatibility/2006">
              <mc:Choice xmlns:v="urn:schemas-microsoft-com:vml" Requires="v">
                <p:oleObj name="BMP 图象" r:id="rId2" imgW="2819794" imgH="2180952" progId="Paint.Picture">
                  <p:embed/>
                </p:oleObj>
              </mc:Choice>
              <mc:Fallback>
                <p:oleObj name="BMP 图象" r:id="rId2" imgW="2819794" imgH="2180952"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100388"/>
                        <a:ext cx="3962400" cy="306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725" name="Picture 7" descr="蕨-原叶体">
            <a:extLst>
              <a:ext uri="{FF2B5EF4-FFF2-40B4-BE49-F238E27FC236}">
                <a16:creationId xmlns:a16="http://schemas.microsoft.com/office/drawing/2014/main" id="{D973FC18-5872-A571-3BAC-CA42DF4E5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388" y="295275"/>
            <a:ext cx="3959225"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5EA2B3CD-EFD9-3295-2E7E-413871365822}"/>
              </a:ext>
            </a:extLst>
          </p:cNvPr>
          <p:cNvSpPr>
            <a:spLocks noGrp="1" noChangeArrowheads="1"/>
          </p:cNvSpPr>
          <p:nvPr>
            <p:ph type="title"/>
          </p:nvPr>
        </p:nvSpPr>
        <p:spPr>
          <a:xfrm>
            <a:off x="685800" y="835025"/>
            <a:ext cx="7772400" cy="1143000"/>
          </a:xfrm>
        </p:spPr>
        <p:txBody>
          <a:bodyPr/>
          <a:lstStyle/>
          <a:p>
            <a:pPr eaLnBrk="1" hangingPunct="1"/>
            <a:r>
              <a:rPr lang="zh-CN" altLang="en-US"/>
              <a:t>代表植物</a:t>
            </a:r>
          </a:p>
        </p:txBody>
      </p:sp>
      <p:sp>
        <p:nvSpPr>
          <p:cNvPr id="32771" name="Rectangle 3">
            <a:extLst>
              <a:ext uri="{FF2B5EF4-FFF2-40B4-BE49-F238E27FC236}">
                <a16:creationId xmlns:a16="http://schemas.microsoft.com/office/drawing/2014/main" id="{C0BCCD87-CC4B-7046-1E2D-40CFF2801572}"/>
              </a:ext>
            </a:extLst>
          </p:cNvPr>
          <p:cNvSpPr>
            <a:spLocks noGrp="1" noChangeArrowheads="1"/>
          </p:cNvSpPr>
          <p:nvPr>
            <p:ph type="body" idx="1"/>
          </p:nvPr>
        </p:nvSpPr>
        <p:spPr>
          <a:xfrm>
            <a:off x="900113" y="1978025"/>
            <a:ext cx="7772400" cy="4114800"/>
          </a:xfrm>
        </p:spPr>
        <p:txBody>
          <a:bodyPr/>
          <a:lstStyle/>
          <a:p>
            <a:pPr algn="just" eaLnBrk="1" hangingPunct="1">
              <a:lnSpc>
                <a:spcPct val="150000"/>
              </a:lnSpc>
            </a:pPr>
            <a:r>
              <a:rPr lang="zh-CN" altLang="en-US" sz="2400"/>
              <a:t>石松亚门</a:t>
            </a:r>
          </a:p>
          <a:p>
            <a:pPr algn="just" eaLnBrk="1" hangingPunct="1">
              <a:lnSpc>
                <a:spcPct val="150000"/>
              </a:lnSpc>
            </a:pPr>
            <a:r>
              <a:rPr lang="zh-CN" altLang="en-US" sz="2400"/>
              <a:t>水韭亚门</a:t>
            </a:r>
          </a:p>
          <a:p>
            <a:pPr algn="just" eaLnBrk="1" hangingPunct="1">
              <a:lnSpc>
                <a:spcPct val="150000"/>
              </a:lnSpc>
            </a:pPr>
            <a:r>
              <a:rPr lang="zh-CN" altLang="en-US" sz="2400"/>
              <a:t>松叶蕨亚门</a:t>
            </a:r>
          </a:p>
          <a:p>
            <a:pPr algn="just" eaLnBrk="1" hangingPunct="1">
              <a:lnSpc>
                <a:spcPct val="150000"/>
              </a:lnSpc>
            </a:pPr>
            <a:r>
              <a:rPr lang="zh-CN" altLang="en-US" sz="2400"/>
              <a:t>楔叶蕨亚门</a:t>
            </a:r>
          </a:p>
          <a:p>
            <a:pPr algn="just" eaLnBrk="1" hangingPunct="1">
              <a:lnSpc>
                <a:spcPct val="150000"/>
              </a:lnSpc>
              <a:buFontTx/>
              <a:buNone/>
            </a:pPr>
            <a:r>
              <a:rPr lang="zh-CN" altLang="en-US" sz="2400"/>
              <a:t>（此四类原始而古老，小形叶，又称拟蕨植物）</a:t>
            </a:r>
          </a:p>
          <a:p>
            <a:pPr algn="just" eaLnBrk="1" hangingPunct="1">
              <a:lnSpc>
                <a:spcPct val="150000"/>
              </a:lnSpc>
            </a:pPr>
            <a:r>
              <a:rPr lang="zh-CN" altLang="en-US" sz="2400"/>
              <a:t>真蕨亚门（大叶型蕨，进化，现存的主要种类）</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35B77F9-1BAC-D1C3-19D6-72FE2E015A04}"/>
              </a:ext>
            </a:extLst>
          </p:cNvPr>
          <p:cNvSpPr>
            <a:spLocks noGrp="1" noChangeArrowheads="1"/>
          </p:cNvSpPr>
          <p:nvPr>
            <p:ph type="body" idx="1"/>
          </p:nvPr>
        </p:nvSpPr>
        <p:spPr>
          <a:xfrm>
            <a:off x="23813" y="1700213"/>
            <a:ext cx="4114800" cy="5105400"/>
          </a:xfrm>
        </p:spPr>
        <p:txBody>
          <a:bodyPr/>
          <a:lstStyle/>
          <a:p>
            <a:pPr algn="just" eaLnBrk="1" hangingPunct="1">
              <a:buFontTx/>
              <a:buNone/>
            </a:pPr>
            <a:r>
              <a:rPr lang="zh-CN" altLang="en-US" b="1">
                <a:solidFill>
                  <a:schemeClr val="accent2"/>
                </a:solidFill>
              </a:rPr>
              <a:t>1．石松亚门</a:t>
            </a:r>
          </a:p>
          <a:p>
            <a:pPr algn="just" eaLnBrk="1" hangingPunct="1">
              <a:lnSpc>
                <a:spcPct val="150000"/>
              </a:lnSpc>
              <a:buFontTx/>
              <a:buNone/>
            </a:pPr>
            <a:r>
              <a:rPr lang="zh-CN" altLang="en-US" sz="2400"/>
              <a:t>    多为陆生草本，地上茎圆形或扁圆形，孢子体多为二叉式分枝，小型叶常螺旋状排列。如</a:t>
            </a:r>
            <a:r>
              <a:rPr lang="zh-CN" altLang="en-US" sz="2400">
                <a:solidFill>
                  <a:schemeClr val="accent2"/>
                </a:solidFill>
              </a:rPr>
              <a:t>石松</a:t>
            </a:r>
            <a:r>
              <a:rPr lang="zh-CN" altLang="en-US" sz="2400"/>
              <a:t>。</a:t>
            </a:r>
          </a:p>
          <a:p>
            <a:pPr algn="just" eaLnBrk="1" hangingPunct="1">
              <a:buFontTx/>
              <a:buNone/>
            </a:pPr>
            <a:r>
              <a:rPr lang="zh-CN" altLang="en-US"/>
              <a:t>    </a:t>
            </a:r>
          </a:p>
        </p:txBody>
      </p:sp>
      <p:graphicFrame>
        <p:nvGraphicFramePr>
          <p:cNvPr id="33795" name="Object 3">
            <a:extLst>
              <a:ext uri="{FF2B5EF4-FFF2-40B4-BE49-F238E27FC236}">
                <a16:creationId xmlns:a16="http://schemas.microsoft.com/office/drawing/2014/main" id="{560BC19F-4B13-CD12-DF7A-E96FA8A3CA3C}"/>
              </a:ext>
            </a:extLst>
          </p:cNvPr>
          <p:cNvGraphicFramePr>
            <a:graphicFrameLocks noChangeAspect="1"/>
          </p:cNvGraphicFramePr>
          <p:nvPr/>
        </p:nvGraphicFramePr>
        <p:xfrm>
          <a:off x="4381500" y="0"/>
          <a:ext cx="4762500" cy="6858000"/>
        </p:xfrm>
        <a:graphic>
          <a:graphicData uri="http://schemas.openxmlformats.org/presentationml/2006/ole">
            <mc:AlternateContent xmlns:mc="http://schemas.openxmlformats.org/markup-compatibility/2006">
              <mc:Choice xmlns:v="urn:schemas-microsoft-com:vml" Requires="v">
                <p:oleObj name="BMP 图象" r:id="rId2" imgW="2619048" imgH="3772427" progId="Paint.Picture">
                  <p:embed/>
                </p:oleObj>
              </mc:Choice>
              <mc:Fallback>
                <p:oleObj name="BMP 图象" r:id="rId2" imgW="2619048" imgH="3772427"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0"/>
                        <a:ext cx="4762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2">
            <a:extLst>
              <a:ext uri="{FF2B5EF4-FFF2-40B4-BE49-F238E27FC236}">
                <a16:creationId xmlns:a16="http://schemas.microsoft.com/office/drawing/2014/main" id="{4D672DFC-711C-7087-1933-1F079391C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54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 name="Rectangle 3">
            <a:extLst>
              <a:ext uri="{FF2B5EF4-FFF2-40B4-BE49-F238E27FC236}">
                <a16:creationId xmlns:a16="http://schemas.microsoft.com/office/drawing/2014/main" id="{000DFEC2-E871-03E7-B10A-61183B7DC71C}"/>
              </a:ext>
            </a:extLst>
          </p:cNvPr>
          <p:cNvSpPr>
            <a:spLocks noChangeArrowheads="1"/>
          </p:cNvSpPr>
          <p:nvPr/>
        </p:nvSpPr>
        <p:spPr bwMode="auto">
          <a:xfrm>
            <a:off x="304800" y="5638800"/>
            <a:ext cx="8839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a:t>再如：</a:t>
            </a:r>
            <a:r>
              <a:rPr lang="zh-CN" altLang="en-US" sz="2800">
                <a:solidFill>
                  <a:schemeClr val="accent2"/>
                </a:solidFill>
              </a:rPr>
              <a:t>卷柏</a:t>
            </a:r>
            <a:r>
              <a:rPr lang="zh-CN" altLang="en-US" sz="2800"/>
              <a:t>，俗称九死还魂草，叶如柏叶，可作中药。</a:t>
            </a:r>
          </a:p>
        </p:txBody>
      </p:sp>
      <p:pic>
        <p:nvPicPr>
          <p:cNvPr id="251908" name="Picture 4">
            <a:extLst>
              <a:ext uri="{FF2B5EF4-FFF2-40B4-BE49-F238E27FC236}">
                <a16:creationId xmlns:a16="http://schemas.microsoft.com/office/drawing/2014/main" id="{F69B5353-B5D2-4B5E-5862-22782BB6CB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0"/>
            <a:ext cx="7391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blinds(horizontal)">
                                      <p:cBhvr>
                                        <p:cTn id="7" dur="500"/>
                                        <p:tgtEl>
                                          <p:spTgt spid="251908"/>
                                        </p:tgtEl>
                                      </p:cBhvr>
                                    </p:animEffect>
                                  </p:childTnLst>
                                  <p:subTnLst>
                                    <p:set>
                                      <p:cBhvr override="childStyle">
                                        <p:cTn dur="1" fill="hold" display="0" masterRel="nextClick" afterEffect="1"/>
                                        <p:tgtEl>
                                          <p:spTgt spid="251908"/>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1906"/>
                                        </p:tgtEl>
                                        <p:attrNameLst>
                                          <p:attrName>style.visibility</p:attrName>
                                        </p:attrNameLst>
                                      </p:cBhvr>
                                      <p:to>
                                        <p:strVal val="visible"/>
                                      </p:to>
                                    </p:set>
                                    <p:animEffect transition="in" filter="blinds(horizontal)">
                                      <p:cBhvr>
                                        <p:cTn id="12" dur="500"/>
                                        <p:tgtEl>
                                          <p:spTgt spid="251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235B5BE-7093-5C55-A788-F4A5AF481E5F}"/>
              </a:ext>
            </a:extLst>
          </p:cNvPr>
          <p:cNvSpPr>
            <a:spLocks noGrp="1" noChangeArrowheads="1"/>
          </p:cNvSpPr>
          <p:nvPr>
            <p:ph type="title"/>
          </p:nvPr>
        </p:nvSpPr>
        <p:spPr>
          <a:xfrm>
            <a:off x="685800" y="304800"/>
            <a:ext cx="7772400" cy="914400"/>
          </a:xfrm>
        </p:spPr>
        <p:txBody>
          <a:bodyPr/>
          <a:lstStyle/>
          <a:p>
            <a:pPr eaLnBrk="1" hangingPunct="1"/>
            <a:r>
              <a:rPr lang="zh-CN" altLang="en-US" b="1">
                <a:solidFill>
                  <a:schemeClr val="accent2"/>
                </a:solidFill>
              </a:rPr>
              <a:t>2．水韭亚门</a:t>
            </a:r>
          </a:p>
        </p:txBody>
      </p:sp>
      <p:sp>
        <p:nvSpPr>
          <p:cNvPr id="36867" name="Rectangle 3">
            <a:extLst>
              <a:ext uri="{FF2B5EF4-FFF2-40B4-BE49-F238E27FC236}">
                <a16:creationId xmlns:a16="http://schemas.microsoft.com/office/drawing/2014/main" id="{D487646E-F76B-4905-AFE6-2CF33280B47B}"/>
              </a:ext>
            </a:extLst>
          </p:cNvPr>
          <p:cNvSpPr>
            <a:spLocks noGrp="1" noChangeArrowheads="1"/>
          </p:cNvSpPr>
          <p:nvPr>
            <p:ph type="body" idx="1"/>
          </p:nvPr>
        </p:nvSpPr>
        <p:spPr>
          <a:xfrm>
            <a:off x="762000" y="5715000"/>
            <a:ext cx="7772400" cy="522288"/>
          </a:xfrm>
        </p:spPr>
        <p:txBody>
          <a:bodyPr/>
          <a:lstStyle/>
          <a:p>
            <a:pPr algn="just" eaLnBrk="1" hangingPunct="1">
              <a:lnSpc>
                <a:spcPct val="90000"/>
              </a:lnSpc>
            </a:pPr>
            <a:r>
              <a:rPr lang="zh-CN" altLang="en-US" sz="2200"/>
              <a:t>生于水边或水底，叶细长如韭，中空，丛生于短粗的茎上。 </a:t>
            </a:r>
          </a:p>
        </p:txBody>
      </p:sp>
      <p:pic>
        <p:nvPicPr>
          <p:cNvPr id="36868" name="Picture 4">
            <a:extLst>
              <a:ext uri="{FF2B5EF4-FFF2-40B4-BE49-F238E27FC236}">
                <a16:creationId xmlns:a16="http://schemas.microsoft.com/office/drawing/2014/main" id="{079E5396-4254-6BCF-FC5D-347BEF583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50" y="1143000"/>
            <a:ext cx="327025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6869" name="Object 5">
            <a:extLst>
              <a:ext uri="{FF2B5EF4-FFF2-40B4-BE49-F238E27FC236}">
                <a16:creationId xmlns:a16="http://schemas.microsoft.com/office/drawing/2014/main" id="{2E03EF26-065A-85E9-7CA5-2FCE9C5BC05C}"/>
              </a:ext>
            </a:extLst>
          </p:cNvPr>
          <p:cNvGraphicFramePr>
            <a:graphicFrameLocks noChangeAspect="1"/>
          </p:cNvGraphicFramePr>
          <p:nvPr/>
        </p:nvGraphicFramePr>
        <p:xfrm>
          <a:off x="0" y="1143000"/>
          <a:ext cx="5867400" cy="4413250"/>
        </p:xfrm>
        <a:graphic>
          <a:graphicData uri="http://schemas.openxmlformats.org/presentationml/2006/ole">
            <mc:AlternateContent xmlns:mc="http://schemas.openxmlformats.org/markup-compatibility/2006">
              <mc:Choice xmlns:v="urn:schemas-microsoft-com:vml" Requires="v">
                <p:oleObj name="BMP 图象" r:id="rId3" imgW="5076190" imgH="3820058" progId="Paint.Picture">
                  <p:embed/>
                </p:oleObj>
              </mc:Choice>
              <mc:Fallback>
                <p:oleObj name="BMP 图象" r:id="rId3" imgW="5076190" imgH="3820058"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5867400"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710A588-F396-F74E-9240-307C41F1624F}"/>
              </a:ext>
            </a:extLst>
          </p:cNvPr>
          <p:cNvSpPr>
            <a:spLocks noGrp="1" noChangeArrowheads="1"/>
          </p:cNvSpPr>
          <p:nvPr>
            <p:ph type="body" idx="1"/>
          </p:nvPr>
        </p:nvSpPr>
        <p:spPr>
          <a:xfrm>
            <a:off x="684213" y="957263"/>
            <a:ext cx="3200400" cy="5562600"/>
          </a:xfrm>
        </p:spPr>
        <p:txBody>
          <a:bodyPr/>
          <a:lstStyle/>
          <a:p>
            <a:pPr algn="just" eaLnBrk="1" hangingPunct="1">
              <a:buFontTx/>
              <a:buNone/>
              <a:defRPr/>
            </a:pPr>
            <a:r>
              <a:rPr lang="zh-CN" altLang="en-US" b="1" dirty="0">
                <a:solidFill>
                  <a:schemeClr val="accent2"/>
                </a:solidFill>
              </a:rPr>
              <a:t>3．松叶蕨亚门</a:t>
            </a:r>
          </a:p>
          <a:p>
            <a:pPr algn="just" eaLnBrk="1" hangingPunct="1">
              <a:lnSpc>
                <a:spcPct val="150000"/>
              </a:lnSpc>
              <a:buFontTx/>
              <a:buNone/>
              <a:defRPr/>
            </a:pPr>
            <a:r>
              <a:rPr lang="zh-CN" altLang="en-US" sz="2400" dirty="0"/>
              <a:t>    附生草本，无根，茎基部匐匍，固定在树干上，上部直立，枝多次二叉分枝，叶为小叶型。</a:t>
            </a:r>
          </a:p>
          <a:p>
            <a:pPr marL="0" indent="0" eaLnBrk="1" hangingPunct="1">
              <a:buFontTx/>
              <a:buNone/>
              <a:defRPr/>
            </a:pPr>
            <a:endParaRPr lang="zh-CN" altLang="en-US" dirty="0"/>
          </a:p>
        </p:txBody>
      </p:sp>
      <p:graphicFrame>
        <p:nvGraphicFramePr>
          <p:cNvPr id="37891" name="Object 3">
            <a:extLst>
              <a:ext uri="{FF2B5EF4-FFF2-40B4-BE49-F238E27FC236}">
                <a16:creationId xmlns:a16="http://schemas.microsoft.com/office/drawing/2014/main" id="{2E7A10B5-2A60-36EC-4329-C5F236127AB8}"/>
              </a:ext>
            </a:extLst>
          </p:cNvPr>
          <p:cNvGraphicFramePr>
            <a:graphicFrameLocks noChangeAspect="1"/>
          </p:cNvGraphicFramePr>
          <p:nvPr/>
        </p:nvGraphicFramePr>
        <p:xfrm>
          <a:off x="4052888" y="0"/>
          <a:ext cx="5091112" cy="6858000"/>
        </p:xfrm>
        <a:graphic>
          <a:graphicData uri="http://schemas.openxmlformats.org/presentationml/2006/ole">
            <mc:AlternateContent xmlns:mc="http://schemas.openxmlformats.org/markup-compatibility/2006">
              <mc:Choice xmlns:v="urn:schemas-microsoft-com:vml" Requires="v">
                <p:oleObj name="BMP 图象" r:id="rId3" imgW="2523810" imgH="3400900" progId="Paint.Picture">
                  <p:embed/>
                </p:oleObj>
              </mc:Choice>
              <mc:Fallback>
                <p:oleObj name="BMP 图象" r:id="rId3" imgW="2523810" imgH="340090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888" y="0"/>
                        <a:ext cx="50911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a:extLst>
              <a:ext uri="{FF2B5EF4-FFF2-40B4-BE49-F238E27FC236}">
                <a16:creationId xmlns:a16="http://schemas.microsoft.com/office/drawing/2014/main" id="{360F1A7B-8867-83F7-25F3-EE9671428F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69925"/>
            <a:ext cx="9183688"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nodeType="click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8DA434C-9B0F-2E3D-0C3A-339319C931C2}"/>
              </a:ext>
            </a:extLst>
          </p:cNvPr>
          <p:cNvSpPr>
            <a:spLocks noGrp="1" noChangeArrowheads="1"/>
          </p:cNvSpPr>
          <p:nvPr>
            <p:ph type="body" idx="1"/>
          </p:nvPr>
        </p:nvSpPr>
        <p:spPr>
          <a:xfrm>
            <a:off x="55563" y="549275"/>
            <a:ext cx="3852862" cy="2471738"/>
          </a:xfrm>
        </p:spPr>
        <p:txBody>
          <a:bodyPr/>
          <a:lstStyle/>
          <a:p>
            <a:pPr algn="just" eaLnBrk="1" hangingPunct="1">
              <a:lnSpc>
                <a:spcPct val="90000"/>
              </a:lnSpc>
              <a:buFontTx/>
              <a:buNone/>
            </a:pPr>
            <a:r>
              <a:rPr lang="zh-CN" altLang="en-US" b="1">
                <a:solidFill>
                  <a:schemeClr val="accent2"/>
                </a:solidFill>
              </a:rPr>
              <a:t>4．楔叶蕨亚门</a:t>
            </a:r>
          </a:p>
          <a:p>
            <a:pPr algn="just" eaLnBrk="1" hangingPunct="1">
              <a:lnSpc>
                <a:spcPct val="150000"/>
              </a:lnSpc>
              <a:buFontTx/>
              <a:buNone/>
            </a:pPr>
            <a:r>
              <a:rPr lang="zh-CN" altLang="en-US" sz="2400"/>
              <a:t>         茎具明显节和节间，常中空，有轮生分枝，叶退化，鳞片状。</a:t>
            </a:r>
          </a:p>
          <a:p>
            <a:pPr algn="just" eaLnBrk="1" hangingPunct="1">
              <a:lnSpc>
                <a:spcPct val="150000"/>
              </a:lnSpc>
              <a:buFontTx/>
              <a:buNone/>
            </a:pPr>
            <a:r>
              <a:rPr lang="zh-CN" altLang="en-US" sz="2400"/>
              <a:t>如：</a:t>
            </a:r>
            <a:r>
              <a:rPr lang="zh-CN" altLang="en-US" sz="2400">
                <a:solidFill>
                  <a:schemeClr val="accent2"/>
                </a:solidFill>
              </a:rPr>
              <a:t>木贼、节节草</a:t>
            </a:r>
            <a:r>
              <a:rPr lang="zh-CN" altLang="en-US" sz="2400"/>
              <a:t>，可入药。</a:t>
            </a:r>
          </a:p>
        </p:txBody>
      </p:sp>
      <p:pic>
        <p:nvPicPr>
          <p:cNvPr id="39939" name="Picture 3">
            <a:extLst>
              <a:ext uri="{FF2B5EF4-FFF2-40B4-BE49-F238E27FC236}">
                <a16:creationId xmlns:a16="http://schemas.microsoft.com/office/drawing/2014/main" id="{74E0BE2E-D10A-8463-8BB6-BBA1CB399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3438525"/>
            <a:ext cx="38862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0" name="图片 1">
            <a:extLst>
              <a:ext uri="{FF2B5EF4-FFF2-40B4-BE49-F238E27FC236}">
                <a16:creationId xmlns:a16="http://schemas.microsoft.com/office/drawing/2014/main" id="{1567A249-753F-0112-C581-A789739286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1096963"/>
            <a:ext cx="4681538"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E5E81C53-41C8-0C55-9880-B24453D48DA4}"/>
              </a:ext>
            </a:extLst>
          </p:cNvPr>
          <p:cNvPicPr>
            <a:picLocks noChangeAspect="1"/>
          </p:cNvPicPr>
          <p:nvPr/>
        </p:nvPicPr>
        <p:blipFill rotWithShape="1">
          <a:blip r:embed="rId2"/>
          <a:srcRect l="3771" r="-1" b="-1"/>
          <a:stretch/>
        </p:blipFill>
        <p:spPr>
          <a:xfrm>
            <a:off x="4216674" y="10"/>
            <a:ext cx="492732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图片 5">
            <a:extLst>
              <a:ext uri="{FF2B5EF4-FFF2-40B4-BE49-F238E27FC236}">
                <a16:creationId xmlns:a16="http://schemas.microsoft.com/office/drawing/2014/main" id="{4799872A-9BB0-F2DC-EEDB-1A32999F5E3F}"/>
              </a:ext>
            </a:extLst>
          </p:cNvPr>
          <p:cNvPicPr>
            <a:picLocks noChangeAspect="1"/>
          </p:cNvPicPr>
          <p:nvPr/>
        </p:nvPicPr>
        <p:blipFill rotWithShape="1">
          <a:blip r:embed="rId3"/>
          <a:srcRect t="2884" r="2" b="8037"/>
          <a:stretch/>
        </p:blipFill>
        <p:spPr>
          <a:xfrm>
            <a:off x="3136508" y="3887894"/>
            <a:ext cx="6007493"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图片 3">
            <a:extLst>
              <a:ext uri="{FF2B5EF4-FFF2-40B4-BE49-F238E27FC236}">
                <a16:creationId xmlns:a16="http://schemas.microsoft.com/office/drawing/2014/main" id="{BB285ACA-0207-2DEF-4F43-42D741C45874}"/>
              </a:ext>
            </a:extLst>
          </p:cNvPr>
          <p:cNvPicPr>
            <a:picLocks noChangeAspect="1"/>
          </p:cNvPicPr>
          <p:nvPr/>
        </p:nvPicPr>
        <p:blipFill rotWithShape="1">
          <a:blip r:embed="rId4"/>
          <a:srcRect t="5926" b="12726"/>
          <a:stretch/>
        </p:blipFill>
        <p:spPr>
          <a:xfrm>
            <a:off x="20" y="10"/>
            <a:ext cx="5627313"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52160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BCEA626-7544-58F5-0168-96B24469FE82}"/>
              </a:ext>
            </a:extLst>
          </p:cNvPr>
          <p:cNvSpPr>
            <a:spLocks noGrp="1" noChangeArrowheads="1"/>
          </p:cNvSpPr>
          <p:nvPr>
            <p:ph type="body" idx="1"/>
          </p:nvPr>
        </p:nvSpPr>
        <p:spPr>
          <a:xfrm>
            <a:off x="250825" y="692150"/>
            <a:ext cx="8137525" cy="2520950"/>
          </a:xfrm>
        </p:spPr>
        <p:txBody>
          <a:bodyPr/>
          <a:lstStyle/>
          <a:p>
            <a:pPr algn="just" eaLnBrk="1" hangingPunct="1">
              <a:buFontTx/>
              <a:buNone/>
            </a:pPr>
            <a:r>
              <a:rPr lang="zh-CN" altLang="en-US" b="1">
                <a:solidFill>
                  <a:schemeClr val="accent2"/>
                </a:solidFill>
              </a:rPr>
              <a:t>5．真蕨亚门</a:t>
            </a:r>
          </a:p>
          <a:p>
            <a:pPr algn="just" eaLnBrk="1" hangingPunct="1">
              <a:lnSpc>
                <a:spcPct val="150000"/>
              </a:lnSpc>
              <a:buFontTx/>
              <a:buNone/>
            </a:pPr>
            <a:r>
              <a:rPr lang="zh-CN" altLang="en-US"/>
              <a:t>        </a:t>
            </a:r>
            <a:r>
              <a:rPr lang="zh-CN" altLang="en-US" sz="2400"/>
              <a:t>孢子体发达，有明显的根、茎、叶分化，叶大型。孢子囊着生于叶缘或叶背，汇集成孢子囊群堆。孢子同型。配子体常为心脏形，生殖器官生于腹面。</a:t>
            </a:r>
          </a:p>
          <a:p>
            <a:pPr eaLnBrk="1" hangingPunct="1"/>
            <a:endParaRPr lang="zh-CN" altLang="en-US"/>
          </a:p>
        </p:txBody>
      </p:sp>
      <p:graphicFrame>
        <p:nvGraphicFramePr>
          <p:cNvPr id="3" name="Object 4">
            <a:extLst>
              <a:ext uri="{FF2B5EF4-FFF2-40B4-BE49-F238E27FC236}">
                <a16:creationId xmlns:a16="http://schemas.microsoft.com/office/drawing/2014/main" id="{3656538B-74AC-0FB0-D6FB-AA0803A936D8}"/>
              </a:ext>
            </a:extLst>
          </p:cNvPr>
          <p:cNvGraphicFramePr>
            <a:graphicFrameLocks noChangeAspect="1"/>
          </p:cNvGraphicFramePr>
          <p:nvPr/>
        </p:nvGraphicFramePr>
        <p:xfrm>
          <a:off x="4716463" y="3516313"/>
          <a:ext cx="3157537" cy="2443162"/>
        </p:xfrm>
        <a:graphic>
          <a:graphicData uri="http://schemas.openxmlformats.org/presentationml/2006/ole">
            <mc:AlternateContent xmlns:mc="http://schemas.openxmlformats.org/markup-compatibility/2006">
              <mc:Choice xmlns:v="urn:schemas-microsoft-com:vml" Requires="v">
                <p:oleObj name="BMP 图象" r:id="rId2" imgW="2819794" imgH="2180952" progId="Paint.Picture">
                  <p:embed/>
                </p:oleObj>
              </mc:Choice>
              <mc:Fallback>
                <p:oleObj name="BMP 图象" r:id="rId2" imgW="2819794" imgH="2180952"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3516313"/>
                        <a:ext cx="3157537"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7" descr="蕨-原叶体">
            <a:extLst>
              <a:ext uri="{FF2B5EF4-FFF2-40B4-BE49-F238E27FC236}">
                <a16:creationId xmlns:a16="http://schemas.microsoft.com/office/drawing/2014/main" id="{C7F08DA6-F3B8-3659-560F-2DE5854B0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500438"/>
            <a:ext cx="357981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xit" presetSubtype="0" fill="hold" nodeType="click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8050" name="Object 2">
            <a:extLst>
              <a:ext uri="{FF2B5EF4-FFF2-40B4-BE49-F238E27FC236}">
                <a16:creationId xmlns:a16="http://schemas.microsoft.com/office/drawing/2014/main" id="{A558C7BB-1950-216D-D731-B264F1F47FDC}"/>
              </a:ext>
            </a:extLst>
          </p:cNvPr>
          <p:cNvGraphicFramePr>
            <a:graphicFrameLocks noChangeAspect="1"/>
          </p:cNvGraphicFramePr>
          <p:nvPr/>
        </p:nvGraphicFramePr>
        <p:xfrm>
          <a:off x="0" y="0"/>
          <a:ext cx="4495800" cy="6858000"/>
        </p:xfrm>
        <a:graphic>
          <a:graphicData uri="http://schemas.openxmlformats.org/presentationml/2006/ole">
            <mc:AlternateContent xmlns:mc="http://schemas.openxmlformats.org/markup-compatibility/2006">
              <mc:Choice xmlns:v="urn:schemas-microsoft-com:vml" Requires="v">
                <p:oleObj name="BMP 图象" r:id="rId3" imgW="2048161" imgH="3238952" progId="Paint.Picture">
                  <p:embed/>
                </p:oleObj>
              </mc:Choice>
              <mc:Fallback>
                <p:oleObj name="BMP 图象" r:id="rId3" imgW="2048161" imgH="3238952"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958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51" name="Object 3">
            <a:extLst>
              <a:ext uri="{FF2B5EF4-FFF2-40B4-BE49-F238E27FC236}">
                <a16:creationId xmlns:a16="http://schemas.microsoft.com/office/drawing/2014/main" id="{928790E5-8E27-03AD-6DC5-4479606401AA}"/>
              </a:ext>
            </a:extLst>
          </p:cNvPr>
          <p:cNvGraphicFramePr>
            <a:graphicFrameLocks noChangeAspect="1"/>
          </p:cNvGraphicFramePr>
          <p:nvPr/>
        </p:nvGraphicFramePr>
        <p:xfrm>
          <a:off x="4445000" y="0"/>
          <a:ext cx="4699000" cy="6858000"/>
        </p:xfrm>
        <a:graphic>
          <a:graphicData uri="http://schemas.openxmlformats.org/presentationml/2006/ole">
            <mc:AlternateContent xmlns:mc="http://schemas.openxmlformats.org/markup-compatibility/2006">
              <mc:Choice xmlns:v="urn:schemas-microsoft-com:vml" Requires="v">
                <p:oleObj name="BMP 图象" r:id="rId5" imgW="2343477" imgH="3419952" progId="Paint.Picture">
                  <p:embed/>
                </p:oleObj>
              </mc:Choice>
              <mc:Fallback>
                <p:oleObj name="BMP 图象" r:id="rId5" imgW="2343477" imgH="3419952" progId="Paint.Picture">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5000" y="0"/>
                        <a:ext cx="4699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58050"/>
                                        </p:tgtEl>
                                        <p:attrNameLst>
                                          <p:attrName>style.visibility</p:attrName>
                                        </p:attrNameLst>
                                      </p:cBhvr>
                                      <p:to>
                                        <p:strVal val="visible"/>
                                      </p:to>
                                    </p:set>
                                    <p:animEffect transition="in" filter="box(in)">
                                      <p:cBhvr>
                                        <p:cTn id="7" dur="500"/>
                                        <p:tgtEl>
                                          <p:spTgt spid="258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8051"/>
                                        </p:tgtEl>
                                        <p:attrNameLst>
                                          <p:attrName>style.visibility</p:attrName>
                                        </p:attrNameLst>
                                      </p:cBhvr>
                                      <p:to>
                                        <p:strVal val="visible"/>
                                      </p:to>
                                    </p:set>
                                    <p:animEffect transition="in" filter="blinds(horizontal)">
                                      <p:cBhvr>
                                        <p:cTn id="12" dur="500"/>
                                        <p:tgtEl>
                                          <p:spTgt spid="258051"/>
                                        </p:tgtEl>
                                      </p:cBhvr>
                                    </p:animEffect>
                                  </p:childTnLst>
                                  <p:subTnLst>
                                    <p:set>
                                      <p:cBhvr override="childStyle">
                                        <p:cTn dur="1" fill="hold" display="0" masterRel="nextClick" afterEffect="1"/>
                                        <p:tgtEl>
                                          <p:spTgt spid="25805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a:extLst>
              <a:ext uri="{FF2B5EF4-FFF2-40B4-BE49-F238E27FC236}">
                <a16:creationId xmlns:a16="http://schemas.microsoft.com/office/drawing/2014/main" id="{FB3952EF-685E-CB02-72B0-C7C7BF85AE6A}"/>
              </a:ext>
            </a:extLst>
          </p:cNvPr>
          <p:cNvGraphicFramePr>
            <a:graphicFrameLocks noChangeAspect="1"/>
          </p:cNvGraphicFramePr>
          <p:nvPr/>
        </p:nvGraphicFramePr>
        <p:xfrm>
          <a:off x="4516438" y="0"/>
          <a:ext cx="4627562" cy="6858000"/>
        </p:xfrm>
        <a:graphic>
          <a:graphicData uri="http://schemas.openxmlformats.org/presentationml/2006/ole">
            <mc:AlternateContent xmlns:mc="http://schemas.openxmlformats.org/markup-compatibility/2006">
              <mc:Choice xmlns:v="urn:schemas-microsoft-com:vml" Requires="v">
                <p:oleObj name="BMP 图象" r:id="rId3" imgW="2352381" imgH="3486637" progId="Paint.Picture">
                  <p:embed/>
                </p:oleObj>
              </mc:Choice>
              <mc:Fallback>
                <p:oleObj name="BMP 图象" r:id="rId3" imgW="2352381" imgH="3486637"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438" y="0"/>
                        <a:ext cx="462756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035" name="Picture 3">
            <a:extLst>
              <a:ext uri="{FF2B5EF4-FFF2-40B4-BE49-F238E27FC236}">
                <a16:creationId xmlns:a16="http://schemas.microsoft.com/office/drawing/2014/main" id="{518BEA78-89BF-CC69-A47A-D4968354F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421188"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6" name="Rectangle 4">
            <a:extLst>
              <a:ext uri="{FF2B5EF4-FFF2-40B4-BE49-F238E27FC236}">
                <a16:creationId xmlns:a16="http://schemas.microsoft.com/office/drawing/2014/main" id="{A15FDEFC-4290-2252-401A-24D140910CE7}"/>
              </a:ext>
            </a:extLst>
          </p:cNvPr>
          <p:cNvSpPr>
            <a:spLocks noChangeArrowheads="1"/>
          </p:cNvSpPr>
          <p:nvPr/>
        </p:nvSpPr>
        <p:spPr bwMode="auto">
          <a:xfrm>
            <a:off x="0" y="5791200"/>
            <a:ext cx="4419600" cy="1066800"/>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6"/>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7"/>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7"/>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7"/>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7"/>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t>菜蕨：嫩叶作蔬菜，保健</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14CC963-925C-1735-3CC5-FE45DB455867}"/>
              </a:ext>
            </a:extLst>
          </p:cNvPr>
          <p:cNvSpPr>
            <a:spLocks noGrp="1" noChangeArrowheads="1"/>
          </p:cNvSpPr>
          <p:nvPr>
            <p:ph type="title"/>
          </p:nvPr>
        </p:nvSpPr>
        <p:spPr>
          <a:xfrm>
            <a:off x="395288" y="630238"/>
            <a:ext cx="8132762" cy="1143000"/>
          </a:xfrm>
        </p:spPr>
        <p:txBody>
          <a:bodyPr/>
          <a:lstStyle/>
          <a:p>
            <a:pPr eaLnBrk="1" hangingPunct="1"/>
            <a:r>
              <a:rPr lang="zh-CN" altLang="en-US" b="1">
                <a:solidFill>
                  <a:schemeClr val="accent2"/>
                </a:solidFill>
              </a:rPr>
              <a:t>（三）、蕨类植物与人类的关系</a:t>
            </a:r>
          </a:p>
        </p:txBody>
      </p:sp>
      <p:sp>
        <p:nvSpPr>
          <p:cNvPr id="46083" name="Rectangle 3">
            <a:extLst>
              <a:ext uri="{FF2B5EF4-FFF2-40B4-BE49-F238E27FC236}">
                <a16:creationId xmlns:a16="http://schemas.microsoft.com/office/drawing/2014/main" id="{2A0AC4B7-5A2B-47D0-F5BC-38ECA358E15B}"/>
              </a:ext>
            </a:extLst>
          </p:cNvPr>
          <p:cNvSpPr>
            <a:spLocks noGrp="1" noChangeArrowheads="1"/>
          </p:cNvSpPr>
          <p:nvPr>
            <p:ph type="body" idx="1"/>
          </p:nvPr>
        </p:nvSpPr>
        <p:spPr/>
        <p:txBody>
          <a:bodyPr/>
          <a:lstStyle/>
          <a:p>
            <a:pPr algn="just" eaLnBrk="1" hangingPunct="1">
              <a:lnSpc>
                <a:spcPct val="150000"/>
              </a:lnSpc>
              <a:buFontTx/>
              <a:buNone/>
            </a:pPr>
            <a:r>
              <a:rPr lang="zh-CN" altLang="en-US" sz="2400">
                <a:solidFill>
                  <a:schemeClr val="accent2"/>
                </a:solidFill>
              </a:rPr>
              <a:t>1.药用</a:t>
            </a:r>
            <a:r>
              <a:rPr lang="zh-CN" altLang="en-US" sz="2400"/>
              <a:t>：石松有舒筋活血、祛风散寒、利尿通经之效；海金沙有利尿、治烫伤功效等，有100多种蕨有药用价值。</a:t>
            </a:r>
          </a:p>
          <a:p>
            <a:pPr algn="just" eaLnBrk="1" hangingPunct="1">
              <a:lnSpc>
                <a:spcPct val="150000"/>
              </a:lnSpc>
              <a:buFontTx/>
              <a:buNone/>
            </a:pPr>
            <a:r>
              <a:rPr lang="zh-CN" altLang="en-US" sz="2400">
                <a:solidFill>
                  <a:schemeClr val="accent2"/>
                </a:solidFill>
              </a:rPr>
              <a:t>2.食用</a:t>
            </a:r>
            <a:r>
              <a:rPr lang="zh-CN" altLang="en-US" sz="2400"/>
              <a:t>：紫萁、菜蕨等多种蕨类幼叶可食，蕨的根状茎可食用和酿酒。</a:t>
            </a:r>
          </a:p>
          <a:p>
            <a:pPr algn="just" eaLnBrk="1" hangingPunct="1">
              <a:lnSpc>
                <a:spcPct val="150000"/>
              </a:lnSpc>
              <a:buFontTx/>
              <a:buNone/>
            </a:pPr>
            <a:r>
              <a:rPr lang="zh-CN" altLang="en-US" sz="2400">
                <a:solidFill>
                  <a:schemeClr val="accent2"/>
                </a:solidFill>
              </a:rPr>
              <a:t>3.指示植物</a:t>
            </a:r>
            <a:r>
              <a:rPr lang="zh-CN" altLang="en-US" sz="2400"/>
              <a:t>：如芒萁指示酸性土。</a:t>
            </a:r>
          </a:p>
          <a:p>
            <a:pPr eaLnBrk="1" hangingPunct="1">
              <a:lnSpc>
                <a:spcPct val="150000"/>
              </a:lnSpc>
              <a:buFontTx/>
              <a:buNone/>
            </a:pPr>
            <a:r>
              <a:rPr lang="zh-CN" altLang="en-US" sz="2400">
                <a:solidFill>
                  <a:schemeClr val="accent2"/>
                </a:solidFill>
              </a:rPr>
              <a:t>4.观赏</a:t>
            </a:r>
            <a:r>
              <a:rPr lang="zh-CN" altLang="en-US" sz="2400"/>
              <a:t>：肾蕨、铁线蕨、鹿角蕨等为观叶植物。 </a:t>
            </a:r>
          </a:p>
        </p:txBody>
      </p:sp>
      <p:pic>
        <p:nvPicPr>
          <p:cNvPr id="2" name="图片 1">
            <a:extLst>
              <a:ext uri="{FF2B5EF4-FFF2-40B4-BE49-F238E27FC236}">
                <a16:creationId xmlns:a16="http://schemas.microsoft.com/office/drawing/2014/main" id="{EF88CD11-E1C6-759B-DFC6-45D4C35C91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6738" y="736600"/>
            <a:ext cx="43053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4B42569A-1B53-24EF-AC77-706DB6C92D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41313"/>
            <a:ext cx="3717925" cy="66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714E49CA-2F58-1D43-8D72-743DDF4EE1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62213" y="2117725"/>
            <a:ext cx="6046787"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xit" presetSubtype="32" fill="hold" nodeType="clickEffect">
                                  <p:stCondLst>
                                    <p:cond delay="0"/>
                                  </p:stCondLst>
                                  <p:childTnLst>
                                    <p:animEffect transition="out" filter="circle(out)">
                                      <p:cBhvr>
                                        <p:cTn id="21" dur="2000"/>
                                        <p:tgtEl>
                                          <p:spTgt spid="3"/>
                                        </p:tgtEl>
                                      </p:cBhvr>
                                    </p:animEffect>
                                    <p:set>
                                      <p:cBhvr>
                                        <p:cTn id="22" dur="1" fill="hold">
                                          <p:stCondLst>
                                            <p:cond delay="1999"/>
                                          </p:stCondLst>
                                        </p:cTn>
                                        <p:tgtEl>
                                          <p:spTgt spid="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xit" presetSubtype="0" fill="hold"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419711C-48DB-455E-462A-F39955D315D8}"/>
              </a:ext>
            </a:extLst>
          </p:cNvPr>
          <p:cNvSpPr>
            <a:spLocks noGrp="1" noChangeArrowheads="1"/>
          </p:cNvSpPr>
          <p:nvPr>
            <p:ph type="title"/>
          </p:nvPr>
        </p:nvSpPr>
        <p:spPr>
          <a:xfrm>
            <a:off x="250825" y="981075"/>
            <a:ext cx="4933950" cy="1143000"/>
          </a:xfrm>
        </p:spPr>
        <p:txBody>
          <a:bodyPr/>
          <a:lstStyle/>
          <a:p>
            <a:pPr eaLnBrk="1" hangingPunct="1"/>
            <a:r>
              <a:rPr lang="zh-CN" altLang="en-US" sz="3200" b="1">
                <a:solidFill>
                  <a:schemeClr val="accent2"/>
                </a:solidFill>
              </a:rPr>
              <a:t>（一）裸子植物主要特征</a:t>
            </a:r>
          </a:p>
        </p:txBody>
      </p:sp>
      <p:sp>
        <p:nvSpPr>
          <p:cNvPr id="47107" name="Rectangle 3">
            <a:extLst>
              <a:ext uri="{FF2B5EF4-FFF2-40B4-BE49-F238E27FC236}">
                <a16:creationId xmlns:a16="http://schemas.microsoft.com/office/drawing/2014/main" id="{3A733B7A-93C5-5014-7344-0256812EE673}"/>
              </a:ext>
            </a:extLst>
          </p:cNvPr>
          <p:cNvSpPr>
            <a:spLocks noGrp="1" noChangeArrowheads="1"/>
          </p:cNvSpPr>
          <p:nvPr>
            <p:ph type="body" idx="1"/>
          </p:nvPr>
        </p:nvSpPr>
        <p:spPr>
          <a:xfrm>
            <a:off x="539750" y="1916113"/>
            <a:ext cx="7772400" cy="4267200"/>
          </a:xfrm>
        </p:spPr>
        <p:txBody>
          <a:bodyPr/>
          <a:lstStyle/>
          <a:p>
            <a:pPr algn="just" eaLnBrk="1" hangingPunct="1">
              <a:lnSpc>
                <a:spcPct val="150000"/>
              </a:lnSpc>
              <a:buFontTx/>
              <a:buNone/>
            </a:pPr>
            <a:r>
              <a:rPr lang="zh-CN" altLang="en-US" sz="2400"/>
              <a:t>    </a:t>
            </a:r>
            <a:r>
              <a:rPr lang="zh-CN" altLang="en-US" sz="2400">
                <a:solidFill>
                  <a:schemeClr val="accent2"/>
                </a:solidFill>
              </a:rPr>
              <a:t>1. 具胚珠，形成了种子，使胚受到保护，营养物质的供给得到保障，可使植物度过不利的环境。</a:t>
            </a:r>
          </a:p>
          <a:p>
            <a:pPr algn="just" eaLnBrk="1" hangingPunct="1">
              <a:lnSpc>
                <a:spcPct val="150000"/>
              </a:lnSpc>
              <a:buFontTx/>
              <a:buNone/>
            </a:pPr>
            <a:r>
              <a:rPr lang="zh-CN" altLang="en-US" sz="2400">
                <a:solidFill>
                  <a:schemeClr val="accent2"/>
                </a:solidFill>
              </a:rPr>
              <a:t>   2. 受精过程中产生了花粉管，可将精子送到卵，摆脱了水的限制，更适于陆生生活。</a:t>
            </a:r>
          </a:p>
          <a:p>
            <a:pPr algn="just" eaLnBrk="1" hangingPunct="1">
              <a:lnSpc>
                <a:spcPct val="150000"/>
              </a:lnSpc>
              <a:buFontTx/>
              <a:buNone/>
            </a:pPr>
            <a:r>
              <a:rPr lang="zh-CN" altLang="en-US" sz="2400">
                <a:solidFill>
                  <a:schemeClr val="accent2"/>
                </a:solidFill>
              </a:rPr>
              <a:t>   3. 孢子体发达，并占绝对优势，配子体十分简化，不能脱离孢子体而独立生活</a:t>
            </a:r>
            <a:r>
              <a:rPr lang="zh-CN" altLang="en-US" sz="2400"/>
              <a:t>。</a:t>
            </a:r>
          </a:p>
          <a:p>
            <a:pPr algn="just" eaLnBrk="1" hangingPunct="1">
              <a:lnSpc>
                <a:spcPct val="150000"/>
              </a:lnSpc>
              <a:buFontTx/>
              <a:buNone/>
            </a:pPr>
            <a:r>
              <a:rPr lang="zh-CN" altLang="en-US" sz="2400">
                <a:solidFill>
                  <a:srgbClr val="FF0000"/>
                </a:solidFill>
              </a:rPr>
              <a:t>    以上为种子植物特征。</a:t>
            </a:r>
          </a:p>
          <a:p>
            <a:pPr algn="just" eaLnBrk="1" hangingPunct="1">
              <a:lnSpc>
                <a:spcPct val="90000"/>
              </a:lnSpc>
              <a:buFontTx/>
              <a:buNone/>
            </a:pPr>
            <a:br>
              <a:rPr lang="zh-CN" altLang="en-US" sz="2000">
                <a:latin typeface="楷体_GB2312" pitchFamily="49" charset="-122"/>
                <a:ea typeface="楷体_GB2312" pitchFamily="49" charset="-122"/>
              </a:rPr>
            </a:br>
            <a:endParaRPr lang="zh-CN" altLang="en-US" sz="2400"/>
          </a:p>
        </p:txBody>
      </p:sp>
      <p:sp>
        <p:nvSpPr>
          <p:cNvPr id="47108" name="Rectangle 2">
            <a:extLst>
              <a:ext uri="{FF2B5EF4-FFF2-40B4-BE49-F238E27FC236}">
                <a16:creationId xmlns:a16="http://schemas.microsoft.com/office/drawing/2014/main" id="{3F05B27B-D0F6-6952-2568-F583703174D0}"/>
              </a:ext>
            </a:extLst>
          </p:cNvPr>
          <p:cNvSpPr txBox="1">
            <a:spLocks noChangeArrowheads="1"/>
          </p:cNvSpPr>
          <p:nvPr/>
        </p:nvSpPr>
        <p:spPr bwMode="auto">
          <a:xfrm>
            <a:off x="1008063" y="198438"/>
            <a:ext cx="712628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4400" b="1">
                <a:solidFill>
                  <a:schemeClr val="accent2"/>
                </a:solidFill>
              </a:rPr>
              <a:t>六、 裸子植物</a:t>
            </a:r>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817264A-56A5-CF9E-2058-C6F2B4C9D2A2}"/>
              </a:ext>
            </a:extLst>
          </p:cNvPr>
          <p:cNvSpPr>
            <a:spLocks noGrp="1" noChangeArrowheads="1"/>
          </p:cNvSpPr>
          <p:nvPr>
            <p:ph type="body" idx="1"/>
          </p:nvPr>
        </p:nvSpPr>
        <p:spPr>
          <a:xfrm>
            <a:off x="685800" y="1143000"/>
            <a:ext cx="7342188" cy="4953000"/>
          </a:xfrm>
        </p:spPr>
        <p:txBody>
          <a:bodyPr/>
          <a:lstStyle/>
          <a:p>
            <a:pPr algn="just" eaLnBrk="1" hangingPunct="1">
              <a:lnSpc>
                <a:spcPct val="150000"/>
              </a:lnSpc>
              <a:buFontTx/>
              <a:buNone/>
            </a:pPr>
            <a:r>
              <a:rPr lang="zh-CN" altLang="en-US" sz="2400"/>
              <a:t>      </a:t>
            </a:r>
            <a:r>
              <a:rPr lang="zh-CN" altLang="en-US" sz="2400">
                <a:solidFill>
                  <a:schemeClr val="accent2"/>
                </a:solidFill>
              </a:rPr>
              <a:t>4. 胚珠和种子是裸露的（无子房壁和果皮的包被）</a:t>
            </a:r>
          </a:p>
          <a:p>
            <a:pPr algn="just" eaLnBrk="1" hangingPunct="1">
              <a:lnSpc>
                <a:spcPct val="150000"/>
              </a:lnSpc>
              <a:buFontTx/>
              <a:buNone/>
            </a:pPr>
            <a:r>
              <a:rPr lang="zh-CN" altLang="en-US" sz="2400">
                <a:solidFill>
                  <a:schemeClr val="accent2"/>
                </a:solidFill>
              </a:rPr>
              <a:t>      5. 裸子植物没有真正的花，仍以孢子叶球作为主要繁殖器官，并保留了颈卵器的构造，少数还有游动孢子。</a:t>
            </a:r>
          </a:p>
          <a:p>
            <a:pPr algn="just" eaLnBrk="1" hangingPunct="1">
              <a:lnSpc>
                <a:spcPct val="150000"/>
              </a:lnSpc>
              <a:buFontTx/>
              <a:buNone/>
            </a:pPr>
            <a:r>
              <a:rPr lang="zh-CN" altLang="en-US" sz="2400">
                <a:solidFill>
                  <a:schemeClr val="accent2"/>
                </a:solidFill>
              </a:rPr>
              <a:t>      6. 绝大多数种类的木质部由管胞组成，韧皮部由筛胞组成，没有导管、纤维、筛管和伴胞的分化。</a:t>
            </a:r>
          </a:p>
          <a:p>
            <a:pPr algn="just" eaLnBrk="1" hangingPunct="1">
              <a:lnSpc>
                <a:spcPct val="150000"/>
              </a:lnSpc>
              <a:buFontTx/>
              <a:buNone/>
            </a:pPr>
            <a:r>
              <a:rPr lang="zh-CN" altLang="en-US" sz="2400">
                <a:solidFill>
                  <a:schemeClr val="accent2"/>
                </a:solidFill>
              </a:rPr>
              <a:t>      7. 绝大多数为常绿树木，有形成层和次生结构。</a:t>
            </a:r>
            <a:endParaRPr lang="en-US" altLang="zh-CN" sz="2400">
              <a:solidFill>
                <a:schemeClr val="accent2"/>
              </a:solidFill>
            </a:endParaRPr>
          </a:p>
          <a:p>
            <a:pPr algn="just" eaLnBrk="1" hangingPunct="1">
              <a:buFontTx/>
              <a:buNone/>
            </a:pPr>
            <a:r>
              <a:rPr lang="zh-CN" altLang="en-US" sz="2400"/>
              <a:t>     </a:t>
            </a:r>
            <a:r>
              <a:rPr lang="zh-CN" altLang="en-US" sz="2400">
                <a:solidFill>
                  <a:schemeClr val="accent2"/>
                </a:solidFill>
              </a:rPr>
              <a:t>8.   胚乳不是受精产物，非双受精。</a:t>
            </a:r>
          </a:p>
          <a:p>
            <a:pPr algn="just" eaLnBrk="1" hangingPunct="1">
              <a:buFontTx/>
              <a:buNone/>
            </a:pPr>
            <a:r>
              <a:rPr lang="zh-CN" altLang="en-US" sz="2400">
                <a:solidFill>
                  <a:schemeClr val="accent2"/>
                </a:solidFill>
              </a:rPr>
              <a:t>     9.   具多胚现象。</a:t>
            </a:r>
          </a:p>
        </p:txBody>
      </p:sp>
      <p:pic>
        <p:nvPicPr>
          <p:cNvPr id="30" name="Picture 2" descr="花生茎40倍">
            <a:extLst>
              <a:ext uri="{FF2B5EF4-FFF2-40B4-BE49-F238E27FC236}">
                <a16:creationId xmlns:a16="http://schemas.microsoft.com/office/drawing/2014/main" id="{A9DBDC83-4469-45DD-52F7-ECC855D34D19}"/>
              </a:ext>
            </a:extLst>
          </p:cNvPr>
          <p:cNvPicPr>
            <a:picLocks noChangeAspect="1" noChangeArrowheads="1"/>
          </p:cNvPicPr>
          <p:nvPr/>
        </p:nvPicPr>
        <p:blipFill>
          <a:blip r:embed="rId3">
            <a:lum bright="-6000" contrast="42000"/>
            <a:extLst>
              <a:ext uri="{28A0092B-C50C-407E-A947-70E740481C1C}">
                <a14:useLocalDpi xmlns:a14="http://schemas.microsoft.com/office/drawing/2010/main" val="0"/>
              </a:ext>
            </a:extLst>
          </a:blip>
          <a:srcRect/>
          <a:stretch>
            <a:fillRect/>
          </a:stretch>
        </p:blipFill>
        <p:spPr bwMode="auto">
          <a:xfrm>
            <a:off x="720725" y="938213"/>
            <a:ext cx="7667625"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Line 3">
            <a:extLst>
              <a:ext uri="{FF2B5EF4-FFF2-40B4-BE49-F238E27FC236}">
                <a16:creationId xmlns:a16="http://schemas.microsoft.com/office/drawing/2014/main" id="{5E251A64-F3B9-2675-4F28-BA7D349042F9}"/>
              </a:ext>
            </a:extLst>
          </p:cNvPr>
          <p:cNvSpPr>
            <a:spLocks noChangeShapeType="1"/>
          </p:cNvSpPr>
          <p:nvPr/>
        </p:nvSpPr>
        <p:spPr bwMode="auto">
          <a:xfrm>
            <a:off x="5832475" y="1930400"/>
            <a:ext cx="1655763"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4">
            <a:extLst>
              <a:ext uri="{FF2B5EF4-FFF2-40B4-BE49-F238E27FC236}">
                <a16:creationId xmlns:a16="http://schemas.microsoft.com/office/drawing/2014/main" id="{FB8DE79B-90AE-5BD6-A33E-78FEA8717D7C}"/>
              </a:ext>
            </a:extLst>
          </p:cNvPr>
          <p:cNvSpPr txBox="1">
            <a:spLocks noChangeArrowheads="1"/>
          </p:cNvSpPr>
          <p:nvPr/>
        </p:nvSpPr>
        <p:spPr bwMode="auto">
          <a:xfrm>
            <a:off x="7343775" y="1624013"/>
            <a:ext cx="1116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ea typeface="楷体_GB2312" pitchFamily="49" charset="-122"/>
              </a:rPr>
              <a:t>表皮</a:t>
            </a:r>
          </a:p>
        </p:txBody>
      </p:sp>
      <p:sp>
        <p:nvSpPr>
          <p:cNvPr id="33" name="Line 5">
            <a:extLst>
              <a:ext uri="{FF2B5EF4-FFF2-40B4-BE49-F238E27FC236}">
                <a16:creationId xmlns:a16="http://schemas.microsoft.com/office/drawing/2014/main" id="{AB065DC4-4E32-C425-0FC9-08B68D5850E1}"/>
              </a:ext>
            </a:extLst>
          </p:cNvPr>
          <p:cNvSpPr>
            <a:spLocks noChangeShapeType="1"/>
          </p:cNvSpPr>
          <p:nvPr/>
        </p:nvSpPr>
        <p:spPr bwMode="auto">
          <a:xfrm>
            <a:off x="5580063" y="4005263"/>
            <a:ext cx="1944687" cy="26987"/>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Text Box 6">
            <a:extLst>
              <a:ext uri="{FF2B5EF4-FFF2-40B4-BE49-F238E27FC236}">
                <a16:creationId xmlns:a16="http://schemas.microsoft.com/office/drawing/2014/main" id="{01E21442-291A-3F15-5A7F-54EA688A307B}"/>
              </a:ext>
            </a:extLst>
          </p:cNvPr>
          <p:cNvSpPr txBox="1">
            <a:spLocks noChangeArrowheads="1"/>
          </p:cNvSpPr>
          <p:nvPr/>
        </p:nvSpPr>
        <p:spPr bwMode="auto">
          <a:xfrm>
            <a:off x="7488238" y="3763963"/>
            <a:ext cx="111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ea typeface="楷体_GB2312" pitchFamily="49" charset="-122"/>
              </a:rPr>
              <a:t>髓</a:t>
            </a:r>
          </a:p>
        </p:txBody>
      </p:sp>
      <p:sp>
        <p:nvSpPr>
          <p:cNvPr id="35" name="Line 7">
            <a:extLst>
              <a:ext uri="{FF2B5EF4-FFF2-40B4-BE49-F238E27FC236}">
                <a16:creationId xmlns:a16="http://schemas.microsoft.com/office/drawing/2014/main" id="{641C9332-F6F9-DDA9-7D3F-861A7CBD47F0}"/>
              </a:ext>
            </a:extLst>
          </p:cNvPr>
          <p:cNvSpPr>
            <a:spLocks noChangeShapeType="1"/>
          </p:cNvSpPr>
          <p:nvPr/>
        </p:nvSpPr>
        <p:spPr bwMode="auto">
          <a:xfrm>
            <a:off x="5867400" y="2420938"/>
            <a:ext cx="1584325"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8">
            <a:extLst>
              <a:ext uri="{FF2B5EF4-FFF2-40B4-BE49-F238E27FC236}">
                <a16:creationId xmlns:a16="http://schemas.microsoft.com/office/drawing/2014/main" id="{9A2F0B4F-3D92-AAE0-16B1-06D0DAEA1BDE}"/>
              </a:ext>
            </a:extLst>
          </p:cNvPr>
          <p:cNvSpPr txBox="1">
            <a:spLocks noChangeArrowheads="1"/>
          </p:cNvSpPr>
          <p:nvPr/>
        </p:nvSpPr>
        <p:spPr bwMode="auto">
          <a:xfrm>
            <a:off x="7308850" y="297180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ea typeface="楷体_GB2312" pitchFamily="49" charset="-122"/>
              </a:rPr>
              <a:t>维管束</a:t>
            </a:r>
          </a:p>
        </p:txBody>
      </p:sp>
      <p:sp>
        <p:nvSpPr>
          <p:cNvPr id="37" name="Line 9">
            <a:extLst>
              <a:ext uri="{FF2B5EF4-FFF2-40B4-BE49-F238E27FC236}">
                <a16:creationId xmlns:a16="http://schemas.microsoft.com/office/drawing/2014/main" id="{D17F8E7C-6F61-134C-B161-9EAD73A1DC89}"/>
              </a:ext>
            </a:extLst>
          </p:cNvPr>
          <p:cNvSpPr>
            <a:spLocks noChangeShapeType="1"/>
          </p:cNvSpPr>
          <p:nvPr/>
        </p:nvSpPr>
        <p:spPr bwMode="auto">
          <a:xfrm>
            <a:off x="5508625" y="5803900"/>
            <a:ext cx="1655763"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10">
            <a:extLst>
              <a:ext uri="{FF2B5EF4-FFF2-40B4-BE49-F238E27FC236}">
                <a16:creationId xmlns:a16="http://schemas.microsoft.com/office/drawing/2014/main" id="{56564A3B-12F3-5889-981B-58D994D82D4F}"/>
              </a:ext>
            </a:extLst>
          </p:cNvPr>
          <p:cNvSpPr txBox="1">
            <a:spLocks noChangeArrowheads="1"/>
          </p:cNvSpPr>
          <p:nvPr/>
        </p:nvSpPr>
        <p:spPr bwMode="auto">
          <a:xfrm>
            <a:off x="7164388" y="5491163"/>
            <a:ext cx="1979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a:ea typeface="楷体_GB2312" pitchFamily="49" charset="-122"/>
              </a:rPr>
              <a:t>束中形成层</a:t>
            </a:r>
          </a:p>
        </p:txBody>
      </p:sp>
      <p:sp>
        <p:nvSpPr>
          <p:cNvPr id="39" name="Line 11">
            <a:extLst>
              <a:ext uri="{FF2B5EF4-FFF2-40B4-BE49-F238E27FC236}">
                <a16:creationId xmlns:a16="http://schemas.microsoft.com/office/drawing/2014/main" id="{50EF5B50-F3EF-FF98-569D-D2A29757C631}"/>
              </a:ext>
            </a:extLst>
          </p:cNvPr>
          <p:cNvSpPr>
            <a:spLocks noChangeShapeType="1"/>
          </p:cNvSpPr>
          <p:nvPr/>
        </p:nvSpPr>
        <p:spPr bwMode="auto">
          <a:xfrm>
            <a:off x="6048375" y="4868863"/>
            <a:ext cx="1439863"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Text Box 12">
            <a:extLst>
              <a:ext uri="{FF2B5EF4-FFF2-40B4-BE49-F238E27FC236}">
                <a16:creationId xmlns:a16="http://schemas.microsoft.com/office/drawing/2014/main" id="{889D25A7-8B53-F057-B5CD-D71006D2E02C}"/>
              </a:ext>
            </a:extLst>
          </p:cNvPr>
          <p:cNvSpPr txBox="1">
            <a:spLocks noChangeArrowheads="1"/>
          </p:cNvSpPr>
          <p:nvPr/>
        </p:nvSpPr>
        <p:spPr bwMode="auto">
          <a:xfrm>
            <a:off x="7416800" y="4627563"/>
            <a:ext cx="1116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ea typeface="楷体_GB2312" pitchFamily="49" charset="-122"/>
              </a:rPr>
              <a:t>髓射线</a:t>
            </a:r>
          </a:p>
        </p:txBody>
      </p:sp>
      <p:sp>
        <p:nvSpPr>
          <p:cNvPr id="41" name="Line 13">
            <a:extLst>
              <a:ext uri="{FF2B5EF4-FFF2-40B4-BE49-F238E27FC236}">
                <a16:creationId xmlns:a16="http://schemas.microsoft.com/office/drawing/2014/main" id="{79781DEA-FF7B-D4C8-9B5F-D10C2BF54990}"/>
              </a:ext>
            </a:extLst>
          </p:cNvPr>
          <p:cNvSpPr>
            <a:spLocks noChangeShapeType="1"/>
          </p:cNvSpPr>
          <p:nvPr/>
        </p:nvSpPr>
        <p:spPr bwMode="auto">
          <a:xfrm>
            <a:off x="6443663" y="3284538"/>
            <a:ext cx="936625"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Text Box 14">
            <a:extLst>
              <a:ext uri="{FF2B5EF4-FFF2-40B4-BE49-F238E27FC236}">
                <a16:creationId xmlns:a16="http://schemas.microsoft.com/office/drawing/2014/main" id="{574E551F-9167-844A-3622-12753E37DE34}"/>
              </a:ext>
            </a:extLst>
          </p:cNvPr>
          <p:cNvSpPr txBox="1">
            <a:spLocks noChangeArrowheads="1"/>
          </p:cNvSpPr>
          <p:nvPr/>
        </p:nvSpPr>
        <p:spPr bwMode="auto">
          <a:xfrm>
            <a:off x="7432675" y="2132013"/>
            <a:ext cx="955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b="1">
                <a:ea typeface="楷体_GB2312" pitchFamily="49" charset="-122"/>
              </a:rPr>
              <a:t>皮层</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1000"/>
                                        <p:tgtEl>
                                          <p:spTgt spid="37"/>
                                        </p:tgtEl>
                                      </p:cBhvr>
                                    </p:animEffect>
                                    <p:anim calcmode="lin" valueType="num">
                                      <p:cBhvr>
                                        <p:cTn id="43" dur="1000" fill="hold"/>
                                        <p:tgtEl>
                                          <p:spTgt spid="37"/>
                                        </p:tgtEl>
                                        <p:attrNameLst>
                                          <p:attrName>ppt_x</p:attrName>
                                        </p:attrNameLst>
                                      </p:cBhvr>
                                      <p:tavLst>
                                        <p:tav tm="0">
                                          <p:val>
                                            <p:strVal val="#ppt_x"/>
                                          </p:val>
                                        </p:tav>
                                        <p:tav tm="100000">
                                          <p:val>
                                            <p:strVal val="#ppt_x"/>
                                          </p:val>
                                        </p:tav>
                                      </p:tavLst>
                                    </p:anim>
                                    <p:anim calcmode="lin" valueType="num">
                                      <p:cBhvr>
                                        <p:cTn id="44" dur="1000" fill="hold"/>
                                        <p:tgtEl>
                                          <p:spTgt spid="3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1000"/>
                                        <p:tgtEl>
                                          <p:spTgt spid="38"/>
                                        </p:tgtEl>
                                      </p:cBhvr>
                                    </p:animEffect>
                                    <p:anim calcmode="lin" valueType="num">
                                      <p:cBhvr>
                                        <p:cTn id="48" dur="1000" fill="hold"/>
                                        <p:tgtEl>
                                          <p:spTgt spid="38"/>
                                        </p:tgtEl>
                                        <p:attrNameLst>
                                          <p:attrName>ppt_x</p:attrName>
                                        </p:attrNameLst>
                                      </p:cBhvr>
                                      <p:tavLst>
                                        <p:tav tm="0">
                                          <p:val>
                                            <p:strVal val="#ppt_x"/>
                                          </p:val>
                                        </p:tav>
                                        <p:tav tm="100000">
                                          <p:val>
                                            <p:strVal val="#ppt_x"/>
                                          </p:val>
                                        </p:tav>
                                      </p:tavLst>
                                    </p:anim>
                                    <p:anim calcmode="lin" valueType="num">
                                      <p:cBhvr>
                                        <p:cTn id="49" dur="1000" fill="hold"/>
                                        <p:tgtEl>
                                          <p:spTgt spid="3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000"/>
                                        <p:tgtEl>
                                          <p:spTgt spid="39"/>
                                        </p:tgtEl>
                                      </p:cBhvr>
                                    </p:animEffect>
                                    <p:anim calcmode="lin" valueType="num">
                                      <p:cBhvr>
                                        <p:cTn id="53" dur="1000" fill="hold"/>
                                        <p:tgtEl>
                                          <p:spTgt spid="39"/>
                                        </p:tgtEl>
                                        <p:attrNameLst>
                                          <p:attrName>ppt_x</p:attrName>
                                        </p:attrNameLst>
                                      </p:cBhvr>
                                      <p:tavLst>
                                        <p:tav tm="0">
                                          <p:val>
                                            <p:strVal val="#ppt_x"/>
                                          </p:val>
                                        </p:tav>
                                        <p:tav tm="100000">
                                          <p:val>
                                            <p:strVal val="#ppt_x"/>
                                          </p:val>
                                        </p:tav>
                                      </p:tavLst>
                                    </p:anim>
                                    <p:anim calcmode="lin" valueType="num">
                                      <p:cBhvr>
                                        <p:cTn id="54" dur="1000" fill="hold"/>
                                        <p:tgtEl>
                                          <p:spTgt spid="3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anim calcmode="lin" valueType="num">
                                      <p:cBhvr>
                                        <p:cTn id="58" dur="1000" fill="hold"/>
                                        <p:tgtEl>
                                          <p:spTgt spid="40"/>
                                        </p:tgtEl>
                                        <p:attrNameLst>
                                          <p:attrName>ppt_x</p:attrName>
                                        </p:attrNameLst>
                                      </p:cBhvr>
                                      <p:tavLst>
                                        <p:tav tm="0">
                                          <p:val>
                                            <p:strVal val="#ppt_x"/>
                                          </p:val>
                                        </p:tav>
                                        <p:tav tm="100000">
                                          <p:val>
                                            <p:strVal val="#ppt_x"/>
                                          </p:val>
                                        </p:tav>
                                      </p:tavLst>
                                    </p:anim>
                                    <p:anim calcmode="lin" valueType="num">
                                      <p:cBhvr>
                                        <p:cTn id="59" dur="1000" fill="hold"/>
                                        <p:tgtEl>
                                          <p:spTgt spid="4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1000"/>
                                        <p:tgtEl>
                                          <p:spTgt spid="41"/>
                                        </p:tgtEl>
                                      </p:cBhvr>
                                    </p:animEffect>
                                    <p:anim calcmode="lin" valueType="num">
                                      <p:cBhvr>
                                        <p:cTn id="63" dur="1000" fill="hold"/>
                                        <p:tgtEl>
                                          <p:spTgt spid="41"/>
                                        </p:tgtEl>
                                        <p:attrNameLst>
                                          <p:attrName>ppt_x</p:attrName>
                                        </p:attrNameLst>
                                      </p:cBhvr>
                                      <p:tavLst>
                                        <p:tav tm="0">
                                          <p:val>
                                            <p:strVal val="#ppt_x"/>
                                          </p:val>
                                        </p:tav>
                                        <p:tav tm="100000">
                                          <p:val>
                                            <p:strVal val="#ppt_x"/>
                                          </p:val>
                                        </p:tav>
                                      </p:tavLst>
                                    </p:anim>
                                    <p:anim calcmode="lin" valueType="num">
                                      <p:cBhvr>
                                        <p:cTn id="64" dur="1000" fill="hold"/>
                                        <p:tgtEl>
                                          <p:spTgt spid="4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1000"/>
                                        <p:tgtEl>
                                          <p:spTgt spid="42"/>
                                        </p:tgtEl>
                                      </p:cBhvr>
                                    </p:animEffect>
                                    <p:anim calcmode="lin" valueType="num">
                                      <p:cBhvr>
                                        <p:cTn id="68" dur="1000" fill="hold"/>
                                        <p:tgtEl>
                                          <p:spTgt spid="42"/>
                                        </p:tgtEl>
                                        <p:attrNameLst>
                                          <p:attrName>ppt_x</p:attrName>
                                        </p:attrNameLst>
                                      </p:cBhvr>
                                      <p:tavLst>
                                        <p:tav tm="0">
                                          <p:val>
                                            <p:strVal val="#ppt_x"/>
                                          </p:val>
                                        </p:tav>
                                        <p:tav tm="100000">
                                          <p:val>
                                            <p:strVal val="#ppt_x"/>
                                          </p:val>
                                        </p:tav>
                                      </p:tavLst>
                                    </p:anim>
                                    <p:anim calcmode="lin" valueType="num">
                                      <p:cBhvr>
                                        <p:cTn id="6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xit" presetSubtype="0" fill="hold" nodeType="clickEffect">
                                  <p:stCondLst>
                                    <p:cond delay="0"/>
                                  </p:stCondLst>
                                  <p:childTnLst>
                                    <p:animEffect transition="out" filter="fade">
                                      <p:cBhvr>
                                        <p:cTn id="73" dur="500"/>
                                        <p:tgtEl>
                                          <p:spTgt spid="30"/>
                                        </p:tgtEl>
                                      </p:cBhvr>
                                    </p:animEffect>
                                    <p:set>
                                      <p:cBhvr>
                                        <p:cTn id="74" dur="1" fill="hold">
                                          <p:stCondLst>
                                            <p:cond delay="499"/>
                                          </p:stCondLst>
                                        </p:cTn>
                                        <p:tgtEl>
                                          <p:spTgt spid="30"/>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31"/>
                                        </p:tgtEl>
                                      </p:cBhvr>
                                    </p:animEffect>
                                    <p:set>
                                      <p:cBhvr>
                                        <p:cTn id="77" dur="1" fill="hold">
                                          <p:stCondLst>
                                            <p:cond delay="499"/>
                                          </p:stCondLst>
                                        </p:cTn>
                                        <p:tgtEl>
                                          <p:spTgt spid="31"/>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2"/>
                                        </p:tgtEl>
                                      </p:cBhvr>
                                    </p:animEffect>
                                    <p:set>
                                      <p:cBhvr>
                                        <p:cTn id="80" dur="1" fill="hold">
                                          <p:stCondLst>
                                            <p:cond delay="499"/>
                                          </p:stCondLst>
                                        </p:cTn>
                                        <p:tgtEl>
                                          <p:spTgt spid="32"/>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3"/>
                                        </p:tgtEl>
                                      </p:cBhvr>
                                    </p:animEffect>
                                    <p:set>
                                      <p:cBhvr>
                                        <p:cTn id="83" dur="1" fill="hold">
                                          <p:stCondLst>
                                            <p:cond delay="499"/>
                                          </p:stCondLst>
                                        </p:cTn>
                                        <p:tgtEl>
                                          <p:spTgt spid="33"/>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4"/>
                                        </p:tgtEl>
                                      </p:cBhvr>
                                    </p:animEffect>
                                    <p:set>
                                      <p:cBhvr>
                                        <p:cTn id="86" dur="1" fill="hold">
                                          <p:stCondLst>
                                            <p:cond delay="499"/>
                                          </p:stCondLst>
                                        </p:cTn>
                                        <p:tgtEl>
                                          <p:spTgt spid="34"/>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5"/>
                                        </p:tgtEl>
                                      </p:cBhvr>
                                    </p:animEffect>
                                    <p:set>
                                      <p:cBhvr>
                                        <p:cTn id="89" dur="1" fill="hold">
                                          <p:stCondLst>
                                            <p:cond delay="499"/>
                                          </p:stCondLst>
                                        </p:cTn>
                                        <p:tgtEl>
                                          <p:spTgt spid="35"/>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36"/>
                                        </p:tgtEl>
                                      </p:cBhvr>
                                    </p:animEffect>
                                    <p:set>
                                      <p:cBhvr>
                                        <p:cTn id="92" dur="1" fill="hold">
                                          <p:stCondLst>
                                            <p:cond delay="499"/>
                                          </p:stCondLst>
                                        </p:cTn>
                                        <p:tgtEl>
                                          <p:spTgt spid="36"/>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37"/>
                                        </p:tgtEl>
                                      </p:cBhvr>
                                    </p:animEffect>
                                    <p:set>
                                      <p:cBhvr>
                                        <p:cTn id="95" dur="1" fill="hold">
                                          <p:stCondLst>
                                            <p:cond delay="499"/>
                                          </p:stCondLst>
                                        </p:cTn>
                                        <p:tgtEl>
                                          <p:spTgt spid="37"/>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38"/>
                                        </p:tgtEl>
                                      </p:cBhvr>
                                    </p:animEffect>
                                    <p:set>
                                      <p:cBhvr>
                                        <p:cTn id="98" dur="1" fill="hold">
                                          <p:stCondLst>
                                            <p:cond delay="499"/>
                                          </p:stCondLst>
                                        </p:cTn>
                                        <p:tgtEl>
                                          <p:spTgt spid="38"/>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39"/>
                                        </p:tgtEl>
                                      </p:cBhvr>
                                    </p:animEffect>
                                    <p:set>
                                      <p:cBhvr>
                                        <p:cTn id="101" dur="1" fill="hold">
                                          <p:stCondLst>
                                            <p:cond delay="499"/>
                                          </p:stCondLst>
                                        </p:cTn>
                                        <p:tgtEl>
                                          <p:spTgt spid="39"/>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40"/>
                                        </p:tgtEl>
                                      </p:cBhvr>
                                    </p:animEffect>
                                    <p:set>
                                      <p:cBhvr>
                                        <p:cTn id="104" dur="1" fill="hold">
                                          <p:stCondLst>
                                            <p:cond delay="499"/>
                                          </p:stCondLst>
                                        </p:cTn>
                                        <p:tgtEl>
                                          <p:spTgt spid="40"/>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41"/>
                                        </p:tgtEl>
                                      </p:cBhvr>
                                    </p:animEffect>
                                    <p:set>
                                      <p:cBhvr>
                                        <p:cTn id="107" dur="1" fill="hold">
                                          <p:stCondLst>
                                            <p:cond delay="499"/>
                                          </p:stCondLst>
                                        </p:cTn>
                                        <p:tgtEl>
                                          <p:spTgt spid="41"/>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42"/>
                                        </p:tgtEl>
                                      </p:cBhvr>
                                    </p:animEffect>
                                    <p:set>
                                      <p:cBhvr>
                                        <p:cTn id="110"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4" grpId="0"/>
      <p:bldP spid="34" grpId="1"/>
      <p:bldP spid="36" grpId="0"/>
      <p:bldP spid="36" grpId="1"/>
      <p:bldP spid="38" grpId="0"/>
      <p:bldP spid="38" grpId="1"/>
      <p:bldP spid="40" grpId="0"/>
      <p:bldP spid="40" grpId="1"/>
      <p:bldP spid="42" grpId="0"/>
      <p:bldP spid="4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8758FEE6-072A-A9A8-875D-E323A20FC1C1}"/>
              </a:ext>
            </a:extLst>
          </p:cNvPr>
          <p:cNvSpPr>
            <a:spLocks noGrp="1" noChangeArrowheads="1"/>
          </p:cNvSpPr>
          <p:nvPr>
            <p:ph type="title"/>
          </p:nvPr>
        </p:nvSpPr>
        <p:spPr>
          <a:xfrm>
            <a:off x="-180975" y="333375"/>
            <a:ext cx="6626225" cy="935038"/>
          </a:xfrm>
        </p:spPr>
        <p:txBody>
          <a:bodyPr/>
          <a:lstStyle/>
          <a:p>
            <a:pPr eaLnBrk="1" hangingPunct="1"/>
            <a:r>
              <a:rPr lang="zh-CN" altLang="en-US" sz="3200" b="1">
                <a:solidFill>
                  <a:schemeClr val="accent2"/>
                </a:solidFill>
              </a:rPr>
              <a:t>（二）裸子植物的分类与代表植物</a:t>
            </a:r>
          </a:p>
        </p:txBody>
      </p:sp>
      <p:sp>
        <p:nvSpPr>
          <p:cNvPr id="50179" name="Rectangle 3">
            <a:extLst>
              <a:ext uri="{FF2B5EF4-FFF2-40B4-BE49-F238E27FC236}">
                <a16:creationId xmlns:a16="http://schemas.microsoft.com/office/drawing/2014/main" id="{49E53F96-C2CD-1C6F-3E6B-328CF8BD740A}"/>
              </a:ext>
            </a:extLst>
          </p:cNvPr>
          <p:cNvSpPr>
            <a:spLocks noChangeArrowheads="1"/>
          </p:cNvSpPr>
          <p:nvPr/>
        </p:nvSpPr>
        <p:spPr bwMode="auto">
          <a:xfrm>
            <a:off x="323850" y="1125538"/>
            <a:ext cx="8610600" cy="557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
                <a:schemeClr val="hlink"/>
              </a:buClr>
              <a:buSzPct val="110000"/>
              <a:buFontTx/>
              <a:buNone/>
            </a:pPr>
            <a:r>
              <a:rPr lang="zh-CN" altLang="en-US" sz="2000">
                <a:solidFill>
                  <a:srgbClr val="FF0000"/>
                </a:solidFill>
                <a:latin typeface="楷体_GB2312" pitchFamily="49" charset="-122"/>
                <a:ea typeface="楷体_GB2312" pitchFamily="49" charset="-122"/>
              </a:rPr>
              <a:t>分类：4纲9目14科约800种，我国有4纲，8目，11科，236种。</a:t>
            </a:r>
          </a:p>
          <a:p>
            <a:pPr lvl="1" eaLnBrk="1" hangingPunct="1">
              <a:lnSpc>
                <a:spcPct val="150000"/>
              </a:lnSpc>
              <a:spcBef>
                <a:spcPct val="0"/>
              </a:spcBef>
              <a:buClr>
                <a:schemeClr val="tx1"/>
              </a:buClr>
              <a:buSzPct val="60000"/>
              <a:buFont typeface="Wingdings" panose="05000000000000000000" pitchFamily="2" charset="2"/>
              <a:buChar char="n"/>
            </a:pPr>
            <a:r>
              <a:rPr lang="zh-CN" altLang="en-US" sz="2000" b="1">
                <a:latin typeface="楷体_GB2312" pitchFamily="49" charset="-122"/>
                <a:ea typeface="楷体_GB2312" pitchFamily="49" charset="-122"/>
              </a:rPr>
              <a:t>苏铁纲：</a:t>
            </a:r>
            <a:r>
              <a:rPr lang="zh-CN" altLang="en-US" sz="2000">
                <a:latin typeface="楷体_GB2312" pitchFamily="49" charset="-122"/>
                <a:ea typeface="楷体_GB2312" pitchFamily="49" charset="-122"/>
              </a:rPr>
              <a:t>1目3科：苏铁科、托叶铁科、泽米铁科</a:t>
            </a:r>
          </a:p>
          <a:p>
            <a:pPr lvl="1" eaLnBrk="1" hangingPunct="1">
              <a:lnSpc>
                <a:spcPct val="150000"/>
              </a:lnSpc>
              <a:spcBef>
                <a:spcPct val="0"/>
              </a:spcBef>
              <a:buClr>
                <a:schemeClr val="tx1"/>
              </a:buClr>
              <a:buSzPct val="60000"/>
              <a:buFont typeface="Wingdings" panose="05000000000000000000" pitchFamily="2" charset="2"/>
              <a:buChar char="n"/>
            </a:pPr>
            <a:r>
              <a:rPr lang="zh-CN" altLang="en-US" sz="2000" b="1">
                <a:latin typeface="楷体_GB2312" pitchFamily="49" charset="-122"/>
                <a:ea typeface="楷体_GB2312" pitchFamily="49" charset="-122"/>
              </a:rPr>
              <a:t>银杏纲：</a:t>
            </a:r>
            <a:r>
              <a:rPr lang="zh-CN" altLang="en-US" sz="2000">
                <a:latin typeface="楷体_GB2312" pitchFamily="49" charset="-122"/>
                <a:ea typeface="楷体_GB2312" pitchFamily="49" charset="-122"/>
              </a:rPr>
              <a:t>1目1科：银杏科</a:t>
            </a:r>
          </a:p>
          <a:p>
            <a:pPr lvl="1" eaLnBrk="1" hangingPunct="1">
              <a:lnSpc>
                <a:spcPct val="150000"/>
              </a:lnSpc>
              <a:spcBef>
                <a:spcPct val="0"/>
              </a:spcBef>
              <a:buClr>
                <a:schemeClr val="tx1"/>
              </a:buClr>
              <a:buSzPct val="60000"/>
              <a:buFont typeface="Wingdings" panose="05000000000000000000" pitchFamily="2" charset="2"/>
              <a:buChar char="n"/>
            </a:pPr>
            <a:r>
              <a:rPr lang="zh-CN" altLang="en-US" sz="2000" b="1">
                <a:latin typeface="楷体_GB2312" pitchFamily="49" charset="-122"/>
                <a:ea typeface="楷体_GB2312" pitchFamily="49" charset="-122"/>
              </a:rPr>
              <a:t>松柏纲：</a:t>
            </a:r>
            <a:r>
              <a:rPr lang="zh-CN" altLang="en-US" sz="2000">
                <a:latin typeface="楷体_GB2312" pitchFamily="49" charset="-122"/>
                <a:ea typeface="楷体_GB2312" pitchFamily="49" charset="-122"/>
              </a:rPr>
              <a:t>4目7科</a:t>
            </a:r>
          </a:p>
          <a:p>
            <a:pPr lvl="2" eaLnBrk="1" hangingPunct="1">
              <a:lnSpc>
                <a:spcPct val="150000"/>
              </a:lnSpc>
              <a:spcBef>
                <a:spcPct val="0"/>
              </a:spcBef>
              <a:buClr>
                <a:schemeClr val="hlink"/>
              </a:buClr>
              <a:buSzPct val="95000"/>
              <a:buFont typeface="Wingdings" panose="05000000000000000000" pitchFamily="2" charset="2"/>
              <a:buChar char="w"/>
            </a:pPr>
            <a:r>
              <a:rPr lang="zh-CN" altLang="en-US" sz="2000">
                <a:latin typeface="楷体_GB2312" pitchFamily="49" charset="-122"/>
                <a:ea typeface="楷体_GB2312" pitchFamily="49" charset="-122"/>
              </a:rPr>
              <a:t>松杉目：松科、杉科、柏科、南洋杉科</a:t>
            </a:r>
          </a:p>
          <a:p>
            <a:pPr lvl="2" eaLnBrk="1" hangingPunct="1">
              <a:lnSpc>
                <a:spcPct val="150000"/>
              </a:lnSpc>
              <a:spcBef>
                <a:spcPct val="0"/>
              </a:spcBef>
              <a:buClr>
                <a:schemeClr val="hlink"/>
              </a:buClr>
              <a:buSzPct val="95000"/>
              <a:buFont typeface="Wingdings" panose="05000000000000000000" pitchFamily="2" charset="2"/>
              <a:buChar char="w"/>
            </a:pPr>
            <a:r>
              <a:rPr lang="zh-CN" altLang="en-US" sz="2000">
                <a:latin typeface="楷体_GB2312" pitchFamily="49" charset="-122"/>
                <a:ea typeface="楷体_GB2312" pitchFamily="49" charset="-122"/>
              </a:rPr>
              <a:t>罗汉松目：罗汉松科</a:t>
            </a:r>
          </a:p>
          <a:p>
            <a:pPr lvl="2" eaLnBrk="1" hangingPunct="1">
              <a:lnSpc>
                <a:spcPct val="150000"/>
              </a:lnSpc>
              <a:spcBef>
                <a:spcPct val="0"/>
              </a:spcBef>
              <a:buClr>
                <a:schemeClr val="hlink"/>
              </a:buClr>
              <a:buSzPct val="95000"/>
              <a:buFont typeface="Wingdings" panose="05000000000000000000" pitchFamily="2" charset="2"/>
              <a:buChar char="w"/>
            </a:pPr>
            <a:r>
              <a:rPr lang="zh-CN" altLang="en-US" sz="2000">
                <a:latin typeface="楷体_GB2312" pitchFamily="49" charset="-122"/>
                <a:ea typeface="楷体_GB2312" pitchFamily="49" charset="-122"/>
              </a:rPr>
              <a:t>三尖杉目：三尖杉科</a:t>
            </a:r>
          </a:p>
          <a:p>
            <a:pPr lvl="2" eaLnBrk="1" hangingPunct="1">
              <a:lnSpc>
                <a:spcPct val="150000"/>
              </a:lnSpc>
              <a:spcBef>
                <a:spcPct val="0"/>
              </a:spcBef>
              <a:buClr>
                <a:schemeClr val="hlink"/>
              </a:buClr>
              <a:buSzPct val="95000"/>
              <a:buFont typeface="Wingdings" panose="05000000000000000000" pitchFamily="2" charset="2"/>
              <a:buChar char="w"/>
            </a:pPr>
            <a:r>
              <a:rPr lang="zh-CN" altLang="en-US" sz="2000">
                <a:latin typeface="楷体_GB2312" pitchFamily="49" charset="-122"/>
                <a:ea typeface="楷体_GB2312" pitchFamily="49" charset="-122"/>
              </a:rPr>
              <a:t>红豆杉目：红豆杉科</a:t>
            </a:r>
          </a:p>
          <a:p>
            <a:pPr lvl="1" eaLnBrk="1" hangingPunct="1">
              <a:lnSpc>
                <a:spcPct val="150000"/>
              </a:lnSpc>
              <a:spcBef>
                <a:spcPct val="0"/>
              </a:spcBef>
              <a:buClr>
                <a:schemeClr val="tx1"/>
              </a:buClr>
              <a:buSzPct val="60000"/>
              <a:buFont typeface="Wingdings" panose="05000000000000000000" pitchFamily="2" charset="2"/>
              <a:buChar char="n"/>
            </a:pPr>
            <a:r>
              <a:rPr lang="zh-CN" altLang="en-US" sz="2000" b="1">
                <a:latin typeface="楷体_GB2312" pitchFamily="49" charset="-122"/>
                <a:ea typeface="楷体_GB2312" pitchFamily="49" charset="-122"/>
              </a:rPr>
              <a:t>买麻藤纲：</a:t>
            </a:r>
            <a:r>
              <a:rPr lang="zh-CN" altLang="en-US" sz="2000">
                <a:latin typeface="楷体_GB2312" pitchFamily="49" charset="-122"/>
                <a:ea typeface="楷体_GB2312" pitchFamily="49" charset="-122"/>
              </a:rPr>
              <a:t>3目3科</a:t>
            </a:r>
          </a:p>
          <a:p>
            <a:pPr lvl="2" eaLnBrk="1" hangingPunct="1">
              <a:lnSpc>
                <a:spcPct val="150000"/>
              </a:lnSpc>
              <a:spcBef>
                <a:spcPct val="0"/>
              </a:spcBef>
              <a:buClr>
                <a:schemeClr val="hlink"/>
              </a:buClr>
              <a:buSzPct val="95000"/>
              <a:buFont typeface="Wingdings" panose="05000000000000000000" pitchFamily="2" charset="2"/>
              <a:buChar char="w"/>
            </a:pPr>
            <a:r>
              <a:rPr lang="zh-CN" altLang="en-US" sz="2000">
                <a:latin typeface="楷体_GB2312" pitchFamily="49" charset="-122"/>
                <a:ea typeface="楷体_GB2312" pitchFamily="49" charset="-122"/>
              </a:rPr>
              <a:t>麻黄目：麻黄科</a:t>
            </a:r>
          </a:p>
          <a:p>
            <a:pPr lvl="2" eaLnBrk="1" hangingPunct="1">
              <a:lnSpc>
                <a:spcPct val="150000"/>
              </a:lnSpc>
              <a:spcBef>
                <a:spcPct val="0"/>
              </a:spcBef>
              <a:buClr>
                <a:schemeClr val="hlink"/>
              </a:buClr>
              <a:buSzPct val="95000"/>
              <a:buFont typeface="Wingdings" panose="05000000000000000000" pitchFamily="2" charset="2"/>
              <a:buChar char="w"/>
            </a:pPr>
            <a:r>
              <a:rPr lang="zh-CN" altLang="en-US" sz="2000">
                <a:latin typeface="楷体_GB2312" pitchFamily="49" charset="-122"/>
                <a:ea typeface="楷体_GB2312" pitchFamily="49" charset="-122"/>
              </a:rPr>
              <a:t>买麻藤目：买麻藤科</a:t>
            </a:r>
          </a:p>
          <a:p>
            <a:pPr lvl="2" eaLnBrk="1" hangingPunct="1">
              <a:lnSpc>
                <a:spcPct val="150000"/>
              </a:lnSpc>
              <a:spcBef>
                <a:spcPct val="0"/>
              </a:spcBef>
              <a:buClr>
                <a:schemeClr val="hlink"/>
              </a:buClr>
              <a:buSzPct val="95000"/>
              <a:buFont typeface="Wingdings" panose="05000000000000000000" pitchFamily="2" charset="2"/>
              <a:buChar char="w"/>
            </a:pPr>
            <a:r>
              <a:rPr lang="zh-CN" altLang="en-US" sz="2000">
                <a:latin typeface="楷体_GB2312" pitchFamily="49" charset="-122"/>
                <a:ea typeface="楷体_GB2312" pitchFamily="49" charset="-122"/>
              </a:rPr>
              <a:t>百岁兰目：百岁兰科</a:t>
            </a:r>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426C83A-AE77-64BC-C8BF-A6082ABF2D5B}"/>
              </a:ext>
            </a:extLst>
          </p:cNvPr>
          <p:cNvSpPr>
            <a:spLocks noGrp="1" noChangeArrowheads="1"/>
          </p:cNvSpPr>
          <p:nvPr>
            <p:ph type="title"/>
          </p:nvPr>
        </p:nvSpPr>
        <p:spPr/>
        <p:txBody>
          <a:bodyPr/>
          <a:lstStyle/>
          <a:p>
            <a:pPr algn="l" eaLnBrk="1" hangingPunct="1"/>
            <a:r>
              <a:rPr lang="zh-CN" altLang="en-US" b="1">
                <a:solidFill>
                  <a:schemeClr val="accent2"/>
                </a:solidFill>
              </a:rPr>
              <a:t>1．苏铁纲</a:t>
            </a:r>
          </a:p>
        </p:txBody>
      </p:sp>
      <p:sp>
        <p:nvSpPr>
          <p:cNvPr id="51203" name="Rectangle 3">
            <a:extLst>
              <a:ext uri="{FF2B5EF4-FFF2-40B4-BE49-F238E27FC236}">
                <a16:creationId xmlns:a16="http://schemas.microsoft.com/office/drawing/2014/main" id="{8CAE0660-5562-378C-FB6D-89D1AD79540B}"/>
              </a:ext>
            </a:extLst>
          </p:cNvPr>
          <p:cNvSpPr>
            <a:spLocks noGrp="1" noChangeArrowheads="1"/>
          </p:cNvSpPr>
          <p:nvPr>
            <p:ph type="body" sz="half" idx="1"/>
          </p:nvPr>
        </p:nvSpPr>
        <p:spPr>
          <a:xfrm>
            <a:off x="655638" y="1752600"/>
            <a:ext cx="4419600" cy="4495800"/>
          </a:xfrm>
        </p:spPr>
        <p:txBody>
          <a:bodyPr/>
          <a:lstStyle/>
          <a:p>
            <a:pPr algn="just" eaLnBrk="1" hangingPunct="1">
              <a:lnSpc>
                <a:spcPct val="90000"/>
              </a:lnSpc>
            </a:pPr>
            <a:r>
              <a:rPr lang="zh-CN" altLang="en-US" sz="2400"/>
              <a:t>常绿木本，茎干粗壮，不分枝。羽状复叶簇生于茎顶。大小孢子叶球异株顶生。代表植物：苏铁</a:t>
            </a:r>
          </a:p>
          <a:p>
            <a:pPr algn="just" eaLnBrk="1" hangingPunct="1">
              <a:lnSpc>
                <a:spcPct val="90000"/>
              </a:lnSpc>
            </a:pPr>
            <a:r>
              <a:rPr lang="zh-CN" altLang="en-US" sz="2400">
                <a:solidFill>
                  <a:schemeClr val="accent2"/>
                </a:solidFill>
              </a:rPr>
              <a:t>苏铁</a:t>
            </a:r>
            <a:r>
              <a:rPr lang="en-US" altLang="zh-TW" sz="2400" i="1">
                <a:solidFill>
                  <a:srgbClr val="CC00FF"/>
                </a:solidFill>
              </a:rPr>
              <a:t>Cycas revoluta</a:t>
            </a:r>
            <a:r>
              <a:rPr lang="en-US" altLang="zh-TW" sz="2400">
                <a:solidFill>
                  <a:srgbClr val="CC00FF"/>
                </a:solidFill>
              </a:rPr>
              <a:t> Thunb.</a:t>
            </a:r>
            <a:r>
              <a:rPr lang="zh-CN" altLang="en-US" sz="2400"/>
              <a:t>又名“凤尾铁”，是现存最原始的种子植物，早在距今2.5亿多年的古生代二叠纪就已经在地球出现。到了侏罗纪，它与恐龙一道称霸地球，达到鼎盛时期。白垩纪时,苏铁与其他裸子植物开始衰退，为被子植物取代。</a:t>
            </a:r>
          </a:p>
        </p:txBody>
      </p:sp>
      <p:sp>
        <p:nvSpPr>
          <p:cNvPr id="51204" name="Rectangle 4">
            <a:extLst>
              <a:ext uri="{FF2B5EF4-FFF2-40B4-BE49-F238E27FC236}">
                <a16:creationId xmlns:a16="http://schemas.microsoft.com/office/drawing/2014/main" id="{864F762E-1F6C-5BA8-949C-46E3807EA1B7}"/>
              </a:ext>
            </a:extLst>
          </p:cNvPr>
          <p:cNvSpPr>
            <a:spLocks noChangeArrowheads="1"/>
          </p:cNvSpPr>
          <p:nvPr/>
        </p:nvSpPr>
        <p:spPr bwMode="auto">
          <a:xfrm>
            <a:off x="3484563" y="223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pic>
        <p:nvPicPr>
          <p:cNvPr id="51205" name="Picture 5">
            <a:extLst>
              <a:ext uri="{FF2B5EF4-FFF2-40B4-BE49-F238E27FC236}">
                <a16:creationId xmlns:a16="http://schemas.microsoft.com/office/drawing/2014/main" id="{63C778F6-8EA4-66BB-E705-10A964F65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1341438"/>
            <a:ext cx="277177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0EC24E-BE6B-90A9-AB3C-E19998CBB547}"/>
              </a:ext>
            </a:extLst>
          </p:cNvPr>
          <p:cNvSpPr>
            <a:spLocks noGrp="1" noChangeArrowheads="1"/>
          </p:cNvSpPr>
          <p:nvPr>
            <p:ph type="title"/>
          </p:nvPr>
        </p:nvSpPr>
        <p:spPr>
          <a:xfrm>
            <a:off x="0" y="333375"/>
            <a:ext cx="3598863" cy="1143000"/>
          </a:xfrm>
        </p:spPr>
        <p:txBody>
          <a:bodyPr/>
          <a:lstStyle/>
          <a:p>
            <a:pPr eaLnBrk="1" hangingPunct="1"/>
            <a:r>
              <a:rPr lang="zh-CN" altLang="en-US" sz="3200" b="1"/>
              <a:t>雄株的雄球花</a:t>
            </a:r>
          </a:p>
        </p:txBody>
      </p:sp>
      <p:sp>
        <p:nvSpPr>
          <p:cNvPr id="52227" name="Rectangle 3">
            <a:extLst>
              <a:ext uri="{FF2B5EF4-FFF2-40B4-BE49-F238E27FC236}">
                <a16:creationId xmlns:a16="http://schemas.microsoft.com/office/drawing/2014/main" id="{6A29FA2A-B7C3-4318-015D-9CCC6523A3A6}"/>
              </a:ext>
            </a:extLst>
          </p:cNvPr>
          <p:cNvSpPr>
            <a:spLocks noGrp="1" noChangeArrowheads="1"/>
          </p:cNvSpPr>
          <p:nvPr>
            <p:ph type="body" sz="half" idx="1"/>
          </p:nvPr>
        </p:nvSpPr>
        <p:spPr>
          <a:xfrm>
            <a:off x="395288" y="4448175"/>
            <a:ext cx="4724400" cy="1295400"/>
          </a:xfrm>
        </p:spPr>
        <p:txBody>
          <a:bodyPr/>
          <a:lstStyle/>
          <a:p>
            <a:pPr marL="0" indent="0" eaLnBrk="1" hangingPunct="1">
              <a:lnSpc>
                <a:spcPct val="150000"/>
              </a:lnSpc>
              <a:buFontTx/>
              <a:buNone/>
            </a:pPr>
            <a:r>
              <a:rPr lang="zh-CN" altLang="en-US" sz="2400"/>
              <a:t>雄球花圆柱形，单生于茎顶，小孢子叶扁平，螺旋状排列。</a:t>
            </a:r>
          </a:p>
        </p:txBody>
      </p:sp>
      <p:pic>
        <p:nvPicPr>
          <p:cNvPr id="52228" name="Picture 4">
            <a:extLst>
              <a:ext uri="{FF2B5EF4-FFF2-40B4-BE49-F238E27FC236}">
                <a16:creationId xmlns:a16="http://schemas.microsoft.com/office/drawing/2014/main" id="{9190535B-CDD8-E258-C6A8-2FD734431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43053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9" name="Picture 5">
            <a:extLst>
              <a:ext uri="{FF2B5EF4-FFF2-40B4-BE49-F238E27FC236}">
                <a16:creationId xmlns:a16="http://schemas.microsoft.com/office/drawing/2014/main" id="{C4BDCFC4-7DC2-9ADD-2F09-5C16D1612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371600"/>
            <a:ext cx="4010025"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C204907-169A-3BE8-CDDE-65890EF0D6EE}"/>
              </a:ext>
            </a:extLst>
          </p:cNvPr>
          <p:cNvSpPr>
            <a:spLocks noChangeArrowheads="1"/>
          </p:cNvSpPr>
          <p:nvPr/>
        </p:nvSpPr>
        <p:spPr bwMode="auto">
          <a:xfrm>
            <a:off x="827088" y="487363"/>
            <a:ext cx="2647950" cy="585787"/>
          </a:xfrm>
          <a:prstGeom prst="rect">
            <a:avLst/>
          </a:prstGeom>
          <a:noFill/>
          <a:ln>
            <a:noFill/>
          </a:ln>
          <a:effectLst/>
        </p:spPr>
        <p:txBody>
          <a:bodyPr wrap="none">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lang="zh-CN" altLang="en-US" b="1" dirty="0">
                <a:solidFill>
                  <a:schemeClr val="tx2"/>
                </a:solidFill>
                <a:latin typeface="+mj-lt"/>
                <a:ea typeface="+mj-ea"/>
                <a:cs typeface="+mj-cs"/>
              </a:rPr>
              <a:t>雌株的雌球花</a:t>
            </a:r>
          </a:p>
        </p:txBody>
      </p:sp>
      <p:sp>
        <p:nvSpPr>
          <p:cNvPr id="53251" name="Rectangle 3">
            <a:extLst>
              <a:ext uri="{FF2B5EF4-FFF2-40B4-BE49-F238E27FC236}">
                <a16:creationId xmlns:a16="http://schemas.microsoft.com/office/drawing/2014/main" id="{8E650AF0-AA95-9543-E108-4C70EC67C587}"/>
              </a:ext>
            </a:extLst>
          </p:cNvPr>
          <p:cNvSpPr>
            <a:spLocks noChangeArrowheads="1"/>
          </p:cNvSpPr>
          <p:nvPr/>
        </p:nvSpPr>
        <p:spPr bwMode="auto">
          <a:xfrm>
            <a:off x="250825" y="4381500"/>
            <a:ext cx="5351463"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a:t>苏铁雌球花的大孢子叶丛生于茎顶，外被褐黄色绒毛，大孢子叶上部羽状分裂，下部成狭长的柄，柄的两侧生有胚珠。</a:t>
            </a:r>
          </a:p>
        </p:txBody>
      </p:sp>
      <p:pic>
        <p:nvPicPr>
          <p:cNvPr id="53252" name="Picture 4">
            <a:extLst>
              <a:ext uri="{FF2B5EF4-FFF2-40B4-BE49-F238E27FC236}">
                <a16:creationId xmlns:a16="http://schemas.microsoft.com/office/drawing/2014/main" id="{18FFC80D-7D9A-5CB7-FADB-34EC0644A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75" y="1295400"/>
            <a:ext cx="4695825"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a:extLst>
              <a:ext uri="{FF2B5EF4-FFF2-40B4-BE49-F238E27FC236}">
                <a16:creationId xmlns:a16="http://schemas.microsoft.com/office/drawing/2014/main" id="{B2EB29D3-6086-6B0B-AC58-2EC6151B0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1475" y="1276350"/>
            <a:ext cx="3257550" cy="496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9E63838-1FEA-891A-0D3F-49F1C417CEFF}"/>
              </a:ext>
            </a:extLst>
          </p:cNvPr>
          <p:cNvPicPr>
            <a:picLocks noChangeAspect="1"/>
          </p:cNvPicPr>
          <p:nvPr/>
        </p:nvPicPr>
        <p:blipFill rotWithShape="1">
          <a:blip r:embed="rId2">
            <a:extLst>
              <a:ext uri="{28A0092B-C50C-407E-A947-70E740481C1C}">
                <a14:useLocalDpi xmlns:a14="http://schemas.microsoft.com/office/drawing/2010/main" val="0"/>
              </a:ext>
            </a:extLst>
          </a:blip>
          <a:srcRect l="5151" r="15396" b="-1"/>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Shape 21">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2393" y="1"/>
            <a:ext cx="547160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DFF5C857-58A8-D810-387E-ED4CD10F470A}"/>
              </a:ext>
            </a:extLst>
          </p:cNvPr>
          <p:cNvPicPr>
            <a:picLocks noChangeAspect="1"/>
          </p:cNvPicPr>
          <p:nvPr/>
        </p:nvPicPr>
        <p:blipFill rotWithShape="1">
          <a:blip r:embed="rId3"/>
          <a:srcRect l="6712" r="15275" b="2"/>
          <a:stretch/>
        </p:blipFill>
        <p:spPr>
          <a:xfrm>
            <a:off x="3797316" y="1"/>
            <a:ext cx="5346685"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Tree>
    <p:extLst>
      <p:ext uri="{BB962C8B-B14F-4D97-AF65-F5344CB8AC3E}">
        <p14:creationId xmlns:p14="http://schemas.microsoft.com/office/powerpoint/2010/main" val="246209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8500A0A-D1AF-9CA7-171D-281139F0B901}"/>
              </a:ext>
            </a:extLst>
          </p:cNvPr>
          <p:cNvSpPr>
            <a:spLocks noGrp="1" noChangeArrowheads="1"/>
          </p:cNvSpPr>
          <p:nvPr>
            <p:ph type="title"/>
          </p:nvPr>
        </p:nvSpPr>
        <p:spPr>
          <a:xfrm>
            <a:off x="-15875" y="849313"/>
            <a:ext cx="3454400" cy="798512"/>
          </a:xfrm>
        </p:spPr>
        <p:txBody>
          <a:bodyPr/>
          <a:lstStyle/>
          <a:p>
            <a:pPr eaLnBrk="1" hangingPunct="1"/>
            <a:r>
              <a:rPr lang="zh-CN" altLang="en-US" sz="3200" b="1"/>
              <a:t>苏铁的种子</a:t>
            </a:r>
          </a:p>
        </p:txBody>
      </p:sp>
      <p:sp>
        <p:nvSpPr>
          <p:cNvPr id="54275" name="Rectangle 3">
            <a:extLst>
              <a:ext uri="{FF2B5EF4-FFF2-40B4-BE49-F238E27FC236}">
                <a16:creationId xmlns:a16="http://schemas.microsoft.com/office/drawing/2014/main" id="{428C6984-655A-76F5-2DC1-191483960FC6}"/>
              </a:ext>
            </a:extLst>
          </p:cNvPr>
          <p:cNvSpPr>
            <a:spLocks noGrp="1" noChangeArrowheads="1"/>
          </p:cNvSpPr>
          <p:nvPr>
            <p:ph type="body" sz="half" idx="1"/>
          </p:nvPr>
        </p:nvSpPr>
        <p:spPr>
          <a:xfrm>
            <a:off x="468313" y="1628775"/>
            <a:ext cx="3543300" cy="4114800"/>
          </a:xfrm>
        </p:spPr>
        <p:txBody>
          <a:bodyPr/>
          <a:lstStyle/>
          <a:p>
            <a:pPr marL="0" indent="0" eaLnBrk="1" hangingPunct="1">
              <a:lnSpc>
                <a:spcPct val="150000"/>
              </a:lnSpc>
              <a:buFontTx/>
              <a:buNone/>
            </a:pPr>
            <a:r>
              <a:rPr lang="zh-CN" altLang="en-US" sz="2400"/>
              <a:t>苏铁开花后，胚珠逐渐长大，发育成橘红色的种子。种子含油和淀粉，称无漏果，微毒，误食生鲜种子会引起抽筋、呕吐、腹泻和出血</a:t>
            </a:r>
            <a:r>
              <a:rPr lang="zh-TW" altLang="en-US" sz="2400"/>
              <a:t>等症狀</a:t>
            </a:r>
            <a:r>
              <a:rPr lang="zh-CN" altLang="en-US" sz="2400"/>
              <a:t>，可食用或药用（治痔疮）。</a:t>
            </a:r>
          </a:p>
        </p:txBody>
      </p:sp>
      <p:pic>
        <p:nvPicPr>
          <p:cNvPr id="54276" name="Picture 4">
            <a:extLst>
              <a:ext uri="{FF2B5EF4-FFF2-40B4-BE49-F238E27FC236}">
                <a16:creationId xmlns:a16="http://schemas.microsoft.com/office/drawing/2014/main" id="{51FCCD26-2B22-7684-7A02-0A2670104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009775"/>
            <a:ext cx="38100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F4F22119-664E-EAD0-2DA8-6ABFC63C2928}"/>
              </a:ext>
            </a:extLst>
          </p:cNvPr>
          <p:cNvSpPr>
            <a:spLocks noGrp="1" noChangeArrowheads="1"/>
          </p:cNvSpPr>
          <p:nvPr>
            <p:ph type="title"/>
          </p:nvPr>
        </p:nvSpPr>
        <p:spPr/>
        <p:txBody>
          <a:bodyPr/>
          <a:lstStyle/>
          <a:p>
            <a:pPr eaLnBrk="1" hangingPunct="1"/>
            <a:r>
              <a:rPr lang="zh-CN" altLang="en-US" b="1">
                <a:solidFill>
                  <a:schemeClr val="accent2"/>
                </a:solidFill>
              </a:rPr>
              <a:t>2．银杏纲</a:t>
            </a:r>
          </a:p>
        </p:txBody>
      </p:sp>
      <p:sp>
        <p:nvSpPr>
          <p:cNvPr id="55299" name="Rectangle 3">
            <a:extLst>
              <a:ext uri="{FF2B5EF4-FFF2-40B4-BE49-F238E27FC236}">
                <a16:creationId xmlns:a16="http://schemas.microsoft.com/office/drawing/2014/main" id="{2E838BA3-AF9B-1D78-CA7A-CD7FC1347D6E}"/>
              </a:ext>
            </a:extLst>
          </p:cNvPr>
          <p:cNvSpPr>
            <a:spLocks noGrp="1" noChangeArrowheads="1"/>
          </p:cNvSpPr>
          <p:nvPr>
            <p:ph type="body" sz="half" idx="1"/>
          </p:nvPr>
        </p:nvSpPr>
        <p:spPr>
          <a:xfrm>
            <a:off x="685800" y="1638300"/>
            <a:ext cx="3886200" cy="4114800"/>
          </a:xfrm>
        </p:spPr>
        <p:txBody>
          <a:bodyPr/>
          <a:lstStyle/>
          <a:p>
            <a:pPr marL="0" indent="0" algn="just" eaLnBrk="1" hangingPunct="1">
              <a:lnSpc>
                <a:spcPct val="150000"/>
              </a:lnSpc>
              <a:buFontTx/>
              <a:buNone/>
            </a:pPr>
            <a:r>
              <a:rPr lang="zh-CN" altLang="en-US" sz="2400" b="1"/>
              <a:t>代表植物：</a:t>
            </a:r>
            <a:r>
              <a:rPr lang="zh-CN" altLang="en-US" sz="2400">
                <a:solidFill>
                  <a:schemeClr val="accent2"/>
                </a:solidFill>
              </a:rPr>
              <a:t>银杏</a:t>
            </a:r>
            <a:r>
              <a:rPr lang="zh-CN" altLang="en-US" sz="2400"/>
              <a:t>(</a:t>
            </a:r>
            <a:r>
              <a:rPr lang="en-US" altLang="zh-TW" sz="2400" b="1" i="1">
                <a:solidFill>
                  <a:srgbClr val="CC00FF"/>
                </a:solidFill>
              </a:rPr>
              <a:t>Ginkgo biloba</a:t>
            </a:r>
            <a:r>
              <a:rPr lang="en-US" altLang="zh-TW" sz="2400" b="1">
                <a:solidFill>
                  <a:srgbClr val="CC00FF"/>
                </a:solidFill>
              </a:rPr>
              <a:t> L. </a:t>
            </a:r>
            <a:r>
              <a:rPr lang="zh-CN" altLang="en-US" sz="2400" b="1">
                <a:solidFill>
                  <a:srgbClr val="CC00FF"/>
                </a:solidFill>
              </a:rPr>
              <a:t>银</a:t>
            </a:r>
            <a:r>
              <a:rPr lang="zh-TW" altLang="en-US" sz="2400" b="1">
                <a:solidFill>
                  <a:srgbClr val="CC00FF"/>
                </a:solidFill>
              </a:rPr>
              <a:t>杏科，</a:t>
            </a:r>
            <a:r>
              <a:rPr lang="zh-CN" altLang="en-US" sz="2400" b="1">
                <a:solidFill>
                  <a:srgbClr val="CC00FF"/>
                </a:solidFill>
              </a:rPr>
              <a:t>银</a:t>
            </a:r>
            <a:r>
              <a:rPr lang="zh-TW" altLang="en-US" sz="2400" b="1">
                <a:solidFill>
                  <a:srgbClr val="CC00FF"/>
                </a:solidFill>
              </a:rPr>
              <a:t>杏</a:t>
            </a:r>
            <a:r>
              <a:rPr lang="zh-CN" altLang="en-US" sz="2400" b="1">
                <a:solidFill>
                  <a:srgbClr val="CC00FF"/>
                </a:solidFill>
              </a:rPr>
              <a:t>属</a:t>
            </a:r>
            <a:r>
              <a:rPr lang="zh-TW" altLang="en-US" sz="2400" b="1">
                <a:solidFill>
                  <a:srgbClr val="CC00FF"/>
                </a:solidFill>
              </a:rPr>
              <a:t>。</a:t>
            </a:r>
            <a:r>
              <a:rPr lang="zh-CN" altLang="en-US" sz="2400"/>
              <a:t>公孙树，白果树,本纲只有这一种植物）。银杏是第三纪遗留下来的孑遗植物，是著名的活化石植物，被列为国家二级保护植物。落叶乔木，球花单性，雌雄异株。</a:t>
            </a:r>
          </a:p>
        </p:txBody>
      </p:sp>
      <p:pic>
        <p:nvPicPr>
          <p:cNvPr id="55300" name="Picture 4">
            <a:extLst>
              <a:ext uri="{FF2B5EF4-FFF2-40B4-BE49-F238E27FC236}">
                <a16:creationId xmlns:a16="http://schemas.microsoft.com/office/drawing/2014/main" id="{5A85ABA8-508F-57D4-3729-C34FDD33F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133600"/>
            <a:ext cx="348615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a:extLst>
              <a:ext uri="{FF2B5EF4-FFF2-40B4-BE49-F238E27FC236}">
                <a16:creationId xmlns:a16="http://schemas.microsoft.com/office/drawing/2014/main" id="{954049E8-D232-BF2F-E10D-EFF97369DD06}"/>
              </a:ext>
            </a:extLst>
          </p:cNvPr>
          <p:cNvGrpSpPr>
            <a:grpSpLocks/>
          </p:cNvGrpSpPr>
          <p:nvPr/>
        </p:nvGrpSpPr>
        <p:grpSpPr bwMode="auto">
          <a:xfrm>
            <a:off x="0" y="3306763"/>
            <a:ext cx="5703888" cy="0"/>
            <a:chOff x="0" y="0"/>
            <a:chExt cx="3593" cy="0"/>
          </a:xfrm>
        </p:grpSpPr>
        <p:sp>
          <p:nvSpPr>
            <p:cNvPr id="56327" name="Rectangle 3">
              <a:extLst>
                <a:ext uri="{FF2B5EF4-FFF2-40B4-BE49-F238E27FC236}">
                  <a16:creationId xmlns:a16="http://schemas.microsoft.com/office/drawing/2014/main" id="{26E565C8-FB2E-982A-9CFD-2EC11FEF7413}"/>
                </a:ext>
              </a:extLst>
            </p:cNvPr>
            <p:cNvSpPr>
              <a:spLocks noChangeArrowheads="1"/>
            </p:cNvSpPr>
            <p:nvPr/>
          </p:nvSpPr>
          <p:spPr bwMode="auto">
            <a:xfrm>
              <a:off x="0" y="0"/>
              <a:ext cx="359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6328" name="Rectangle 4">
              <a:extLst>
                <a:ext uri="{FF2B5EF4-FFF2-40B4-BE49-F238E27FC236}">
                  <a16:creationId xmlns:a16="http://schemas.microsoft.com/office/drawing/2014/main" id="{5000E773-9432-D60A-B623-4406C42504A2}"/>
                </a:ext>
              </a:extLst>
            </p:cNvPr>
            <p:cNvSpPr>
              <a:spLocks noChangeArrowheads="1"/>
            </p:cNvSpPr>
            <p:nvPr/>
          </p:nvSpPr>
          <p:spPr bwMode="auto">
            <a:xfrm>
              <a:off x="0" y="0"/>
              <a:ext cx="359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sp>
        <p:nvSpPr>
          <p:cNvPr id="56323" name="Rectangle 5">
            <a:extLst>
              <a:ext uri="{FF2B5EF4-FFF2-40B4-BE49-F238E27FC236}">
                <a16:creationId xmlns:a16="http://schemas.microsoft.com/office/drawing/2014/main" id="{978C60E2-8068-C34D-8C9C-B83CD9DAF5F0}"/>
              </a:ext>
            </a:extLst>
          </p:cNvPr>
          <p:cNvSpPr>
            <a:spLocks noChangeArrowheads="1"/>
          </p:cNvSpPr>
          <p:nvPr/>
        </p:nvSpPr>
        <p:spPr bwMode="auto">
          <a:xfrm>
            <a:off x="0" y="2781300"/>
            <a:ext cx="4716463"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zh-CN" altLang="en-US" sz="2400"/>
              <a:t>银杏是裸子植物，枝条有长、短枝之分，短枝：开花结果；长枝：只长叶。叶扇形，先端二裂或波状缺刻，具分叉的脉序，叶在长枝上互生，在短枝上簇生。这里可以看到短枝顶端伸出的雌花（上图），胚珠裸露没有被孢子叶包被。胚珠受粉后长成具有肉质假种皮的种子。 </a:t>
            </a:r>
            <a:endParaRPr lang="zh-CN" altLang="en-US" sz="1000"/>
          </a:p>
        </p:txBody>
      </p:sp>
      <p:pic>
        <p:nvPicPr>
          <p:cNvPr id="56324" name="Picture 6">
            <a:extLst>
              <a:ext uri="{FF2B5EF4-FFF2-40B4-BE49-F238E27FC236}">
                <a16:creationId xmlns:a16="http://schemas.microsoft.com/office/drawing/2014/main" id="{3A02CC6E-9937-A8F9-A29D-461539314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648200"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5" name="Picture 7">
            <a:extLst>
              <a:ext uri="{FF2B5EF4-FFF2-40B4-BE49-F238E27FC236}">
                <a16:creationId xmlns:a16="http://schemas.microsoft.com/office/drawing/2014/main" id="{0FD5AAE2-8B9B-0411-5D15-80D8722169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8988" y="0"/>
            <a:ext cx="4545012"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a:extLst>
              <a:ext uri="{FF2B5EF4-FFF2-40B4-BE49-F238E27FC236}">
                <a16:creationId xmlns:a16="http://schemas.microsoft.com/office/drawing/2014/main" id="{2960A8C5-77B8-8C5E-F68C-55ED30E5AE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28588"/>
            <a:ext cx="4554538" cy="687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nodeType="click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093CC2E-3F1B-057C-27EB-18C48EF174EE}"/>
              </a:ext>
            </a:extLst>
          </p:cNvPr>
          <p:cNvSpPr>
            <a:spLocks noGrp="1" noChangeArrowheads="1"/>
          </p:cNvSpPr>
          <p:nvPr>
            <p:ph type="body" sz="half" idx="1"/>
          </p:nvPr>
        </p:nvSpPr>
        <p:spPr>
          <a:xfrm>
            <a:off x="0" y="3933825"/>
            <a:ext cx="8532813" cy="2852738"/>
          </a:xfrm>
        </p:spPr>
        <p:txBody>
          <a:bodyPr/>
          <a:lstStyle/>
          <a:p>
            <a:pPr algn="just" eaLnBrk="1" hangingPunct="1">
              <a:buFontTx/>
              <a:buNone/>
            </a:pPr>
            <a:r>
              <a:rPr lang="zh-CN" altLang="en-US" sz="2400"/>
              <a:t>    种子近球形，熟时黄色，外被白粉，种皮分3层：外种皮厚，肉质，有奇臭；中种皮白色</a:t>
            </a:r>
            <a:r>
              <a:rPr lang="zh-CN" altLang="en-US" sz="2400">
                <a:solidFill>
                  <a:srgbClr val="FF0000"/>
                </a:solidFill>
              </a:rPr>
              <a:t>骨质</a:t>
            </a:r>
            <a:r>
              <a:rPr lang="zh-CN" altLang="en-US" sz="2400"/>
              <a:t>；内种皮红色，</a:t>
            </a:r>
            <a:r>
              <a:rPr lang="zh-CN" altLang="en-US" sz="2400">
                <a:solidFill>
                  <a:srgbClr val="FF0000"/>
                </a:solidFill>
              </a:rPr>
              <a:t>纸质</a:t>
            </a:r>
            <a:r>
              <a:rPr lang="zh-CN" altLang="en-US" sz="2400"/>
              <a:t>，胚乳肉质，子叶2枚，含氰，</a:t>
            </a:r>
            <a:r>
              <a:rPr lang="zh-TW" altLang="en-US" sz="2400"/>
              <a:t>生食或炒食</a:t>
            </a:r>
            <a:r>
              <a:rPr lang="zh-CN" altLang="en-US" sz="2400"/>
              <a:t>过</a:t>
            </a:r>
            <a:r>
              <a:rPr lang="zh-TW" altLang="en-US" sz="2400"/>
              <a:t>量，引起</a:t>
            </a:r>
            <a:r>
              <a:rPr lang="zh-CN" altLang="en-US" sz="2400"/>
              <a:t>呕</a:t>
            </a:r>
            <a:r>
              <a:rPr lang="zh-TW" altLang="en-US" sz="2400"/>
              <a:t>吐、腹痛、腹</a:t>
            </a:r>
            <a:r>
              <a:rPr lang="zh-CN" altLang="en-US" sz="2400"/>
              <a:t>泻</a:t>
            </a:r>
            <a:r>
              <a:rPr lang="zh-TW" altLang="en-US" sz="2400"/>
              <a:t>、呼吸困</a:t>
            </a:r>
            <a:r>
              <a:rPr lang="zh-CN" altLang="en-US" sz="2400"/>
              <a:t>难</a:t>
            </a:r>
            <a:r>
              <a:rPr lang="zh-TW" altLang="en-US" sz="2400"/>
              <a:t>及昏迷、甚至死亡。</a:t>
            </a:r>
            <a:r>
              <a:rPr lang="zh-CN" altLang="en-US" sz="2400"/>
              <a:t>银杏树形优美，寿命很长，可作行道树和园林绿化的珍贵树种，木材可供建筑用材，种仁可食（多食易中毒）和药用（润肺止咳，强壮）。叶中含多种活性物质，可药用。</a:t>
            </a:r>
          </a:p>
        </p:txBody>
      </p:sp>
      <p:graphicFrame>
        <p:nvGraphicFramePr>
          <p:cNvPr id="58371" name="Object 3">
            <a:extLst>
              <a:ext uri="{FF2B5EF4-FFF2-40B4-BE49-F238E27FC236}">
                <a16:creationId xmlns:a16="http://schemas.microsoft.com/office/drawing/2014/main" id="{40BC7642-AAD0-F09B-0A97-7D11E810DBF9}"/>
              </a:ext>
            </a:extLst>
          </p:cNvPr>
          <p:cNvGraphicFramePr>
            <a:graphicFrameLocks noChangeAspect="1"/>
          </p:cNvGraphicFramePr>
          <p:nvPr/>
        </p:nvGraphicFramePr>
        <p:xfrm>
          <a:off x="381000" y="228600"/>
          <a:ext cx="7974013" cy="3533775"/>
        </p:xfrm>
        <a:graphic>
          <a:graphicData uri="http://schemas.openxmlformats.org/presentationml/2006/ole">
            <mc:AlternateContent xmlns:mc="http://schemas.openxmlformats.org/markup-compatibility/2006">
              <mc:Choice xmlns:v="urn:schemas-microsoft-com:vml" Requires="v">
                <p:oleObj name="位图图像" r:id="rId3" imgW="7973538" imgH="3533333" progId="Paint.Picture">
                  <p:embed/>
                </p:oleObj>
              </mc:Choice>
              <mc:Fallback>
                <p:oleObj name="位图图像" r:id="rId3" imgW="7973538" imgH="353333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8600"/>
                        <a:ext cx="7974013"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D200BE3-C0B8-C058-8AF7-403AE332C10F}"/>
              </a:ext>
            </a:extLst>
          </p:cNvPr>
          <p:cNvSpPr>
            <a:spLocks noGrp="1" noChangeArrowheads="1"/>
          </p:cNvSpPr>
          <p:nvPr>
            <p:ph type="title"/>
          </p:nvPr>
        </p:nvSpPr>
        <p:spPr/>
        <p:txBody>
          <a:bodyPr/>
          <a:lstStyle/>
          <a:p>
            <a:pPr eaLnBrk="1" hangingPunct="1"/>
            <a:r>
              <a:rPr lang="zh-CN" altLang="en-US" b="1">
                <a:solidFill>
                  <a:schemeClr val="accent2"/>
                </a:solidFill>
              </a:rPr>
              <a:t>3．松柏纲</a:t>
            </a:r>
          </a:p>
        </p:txBody>
      </p:sp>
      <p:sp>
        <p:nvSpPr>
          <p:cNvPr id="60419" name="Rectangle 3">
            <a:extLst>
              <a:ext uri="{FF2B5EF4-FFF2-40B4-BE49-F238E27FC236}">
                <a16:creationId xmlns:a16="http://schemas.microsoft.com/office/drawing/2014/main" id="{4300090E-4FFB-E62B-8829-78A7DFBA95DC}"/>
              </a:ext>
            </a:extLst>
          </p:cNvPr>
          <p:cNvSpPr>
            <a:spLocks noGrp="1" noChangeArrowheads="1"/>
          </p:cNvSpPr>
          <p:nvPr>
            <p:ph type="body" idx="1"/>
          </p:nvPr>
        </p:nvSpPr>
        <p:spPr>
          <a:xfrm>
            <a:off x="685800" y="1981200"/>
            <a:ext cx="7772400" cy="2024063"/>
          </a:xfrm>
        </p:spPr>
        <p:txBody>
          <a:bodyPr/>
          <a:lstStyle/>
          <a:p>
            <a:pPr marL="0" indent="0" algn="just" eaLnBrk="1" hangingPunct="1">
              <a:lnSpc>
                <a:spcPct val="150000"/>
              </a:lnSpc>
              <a:buFontTx/>
              <a:buNone/>
            </a:pPr>
            <a:r>
              <a:rPr lang="zh-CN" altLang="en-US" sz="2400"/>
              <a:t>    常绿或落叶乔木，茎多分枝，多数种类有长短枝之分，具有树脂道，叶单生或成束，针形、鳞片形、条形、披针形等。球花单性，雌雄同株或异株。</a:t>
            </a:r>
          </a:p>
          <a:p>
            <a:pPr marL="0" indent="0" eaLnBrk="1" hangingPunct="1">
              <a:buFontTx/>
              <a:buNone/>
            </a:pPr>
            <a:endParaRPr lang="zh-CN" altLang="en-US"/>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903675CA-96EA-A9BD-84BC-0F93195B8A47}"/>
              </a:ext>
            </a:extLst>
          </p:cNvPr>
          <p:cNvSpPr>
            <a:spLocks noGrp="1" noChangeArrowheads="1"/>
          </p:cNvSpPr>
          <p:nvPr>
            <p:ph type="title"/>
          </p:nvPr>
        </p:nvSpPr>
        <p:spPr/>
        <p:txBody>
          <a:bodyPr/>
          <a:lstStyle/>
          <a:p>
            <a:pPr eaLnBrk="1" hangingPunct="1"/>
            <a:r>
              <a:rPr lang="zh-CN" altLang="en-US" b="1">
                <a:solidFill>
                  <a:schemeClr val="accent2"/>
                </a:solidFill>
              </a:rPr>
              <a:t>（1）松科</a:t>
            </a:r>
            <a:r>
              <a:rPr lang="en-US" altLang="zh-CN" b="1">
                <a:solidFill>
                  <a:schemeClr val="accent2"/>
                </a:solidFill>
              </a:rPr>
              <a:t>Pinaceae</a:t>
            </a:r>
          </a:p>
        </p:txBody>
      </p:sp>
      <p:sp>
        <p:nvSpPr>
          <p:cNvPr id="62467" name="Rectangle 3">
            <a:extLst>
              <a:ext uri="{FF2B5EF4-FFF2-40B4-BE49-F238E27FC236}">
                <a16:creationId xmlns:a16="http://schemas.microsoft.com/office/drawing/2014/main" id="{EC964895-62F6-A560-C8A4-60DEE74CA856}"/>
              </a:ext>
            </a:extLst>
          </p:cNvPr>
          <p:cNvSpPr>
            <a:spLocks noGrp="1" noChangeArrowheads="1"/>
          </p:cNvSpPr>
          <p:nvPr>
            <p:ph type="body" sz="half" idx="1"/>
          </p:nvPr>
        </p:nvSpPr>
        <p:spPr>
          <a:xfrm>
            <a:off x="222250" y="1492250"/>
            <a:ext cx="3810000" cy="4114800"/>
          </a:xfrm>
        </p:spPr>
        <p:txBody>
          <a:bodyPr/>
          <a:lstStyle/>
          <a:p>
            <a:pPr marL="0" indent="0" eaLnBrk="1" hangingPunct="1">
              <a:lnSpc>
                <a:spcPct val="150000"/>
              </a:lnSpc>
              <a:buFontTx/>
              <a:buNone/>
              <a:defRPr/>
            </a:pPr>
            <a:r>
              <a:rPr lang="zh-CN" altLang="en-US" sz="2200" b="1" dirty="0">
                <a:latin typeface="+mn-ea"/>
              </a:rPr>
              <a:t>主要特征：</a:t>
            </a:r>
            <a:r>
              <a:rPr lang="zh-CN" altLang="en-US" sz="2200" dirty="0">
                <a:latin typeface="+mn-ea"/>
              </a:rPr>
              <a:t>多为乔木，叶多为针形、线形、条形或钻形，针形叶束状生于极度退化的短枝上，基部包有叶鞘；条形叶在长枝上螺旋状散生，在短枝上簇生。小孢子叶含2个花粉囊，球果的种鳞与苞鳞离生，每个种鳞具2个种子。</a:t>
            </a:r>
          </a:p>
        </p:txBody>
      </p:sp>
      <p:pic>
        <p:nvPicPr>
          <p:cNvPr id="4" name="图片 3">
            <a:extLst>
              <a:ext uri="{FF2B5EF4-FFF2-40B4-BE49-F238E27FC236}">
                <a16:creationId xmlns:a16="http://schemas.microsoft.com/office/drawing/2014/main" id="{99CC6F2A-FDEA-7862-53C0-7D6D04ADBB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2900" y="1806575"/>
            <a:ext cx="4402138"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12BA7F3-1E07-D774-0C83-E9D4A1A261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29075" y="1806575"/>
            <a:ext cx="4833938" cy="362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A7A127D-FDB8-16A6-5635-9BC1952402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0650" y="1806575"/>
            <a:ext cx="5056188" cy="362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xit" presetSubtype="0" fill="hold" nodeType="clickEffect">
                                  <p:stCondLst>
                                    <p:cond delay="0"/>
                                  </p:stCondLst>
                                  <p:childTnLst>
                                    <p:animEffect transition="out" filter="fade">
                                      <p:cBhvr>
                                        <p:cTn id="37" dur="500"/>
                                        <p:tgtEl>
                                          <p:spTgt spid="3"/>
                                        </p:tgtEl>
                                      </p:cBhvr>
                                    </p:animEffect>
                                    <p:set>
                                      <p:cBhvr>
                                        <p:cTn id="3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6F1FD75-2C4C-31ED-C5A1-DAEBC1AA04A1}"/>
              </a:ext>
            </a:extLst>
          </p:cNvPr>
          <p:cNvSpPr>
            <a:spLocks noGrp="1" noChangeArrowheads="1"/>
          </p:cNvSpPr>
          <p:nvPr>
            <p:ph type="title"/>
          </p:nvPr>
        </p:nvSpPr>
        <p:spPr>
          <a:xfrm>
            <a:off x="250825" y="414338"/>
            <a:ext cx="4894263" cy="1143000"/>
          </a:xfrm>
        </p:spPr>
        <p:txBody>
          <a:bodyPr/>
          <a:lstStyle/>
          <a:p>
            <a:pPr eaLnBrk="1" hangingPunct="1"/>
            <a:r>
              <a:rPr lang="zh-CN" altLang="en-US">
                <a:solidFill>
                  <a:schemeClr val="accent2"/>
                </a:solidFill>
                <a:latin typeface="宋体" panose="02010600030101010101" pitchFamily="2" charset="-122"/>
              </a:rPr>
              <a:t>五针松</a:t>
            </a:r>
            <a:r>
              <a:rPr lang="zh-CN" altLang="en-US">
                <a:latin typeface="宋体" panose="02010600030101010101" pitchFamily="2" charset="-122"/>
              </a:rPr>
              <a:t>（</a:t>
            </a:r>
            <a:r>
              <a:rPr lang="zh-CN" altLang="en-US"/>
              <a:t>5</a:t>
            </a:r>
            <a:r>
              <a:rPr lang="zh-CN" altLang="en-US">
                <a:latin typeface="宋体" panose="02010600030101010101" pitchFamily="2" charset="-122"/>
              </a:rPr>
              <a:t>针一束）</a:t>
            </a:r>
            <a:r>
              <a:rPr lang="zh-CN" altLang="en-US"/>
              <a:t> </a:t>
            </a:r>
          </a:p>
        </p:txBody>
      </p:sp>
      <p:sp>
        <p:nvSpPr>
          <p:cNvPr id="62467" name="Rectangle 3">
            <a:extLst>
              <a:ext uri="{FF2B5EF4-FFF2-40B4-BE49-F238E27FC236}">
                <a16:creationId xmlns:a16="http://schemas.microsoft.com/office/drawing/2014/main" id="{395C9324-5EEF-66A7-78DA-33B97F3E78BB}"/>
              </a:ext>
            </a:extLst>
          </p:cNvPr>
          <p:cNvSpPr>
            <a:spLocks noGrp="1" noChangeArrowheads="1"/>
          </p:cNvSpPr>
          <p:nvPr>
            <p:ph type="body" sz="half" idx="1"/>
          </p:nvPr>
        </p:nvSpPr>
        <p:spPr>
          <a:xfrm>
            <a:off x="179388" y="1557338"/>
            <a:ext cx="3563937" cy="4114800"/>
          </a:xfrm>
        </p:spPr>
        <p:txBody>
          <a:bodyPr/>
          <a:lstStyle/>
          <a:p>
            <a:pPr marL="0" indent="0" eaLnBrk="1" hangingPunct="1">
              <a:lnSpc>
                <a:spcPct val="150000"/>
              </a:lnSpc>
              <a:buFontTx/>
              <a:buNone/>
            </a:pPr>
            <a:r>
              <a:rPr lang="zh-CN" altLang="en-US" sz="2200"/>
              <a:t>    原产日本，我国引种历史悠久，各地广泛栽培。常绿乔木。树皮略灰色．裂成鳞片状脱落。针叶五针一束，短, 微弯，簇生于枝端．蓝绿色，有白色气孔线。球果卵形。花期５月，种子第二年６月成熟。</a:t>
            </a:r>
          </a:p>
        </p:txBody>
      </p:sp>
      <p:pic>
        <p:nvPicPr>
          <p:cNvPr id="62468" name="Picture 4">
            <a:extLst>
              <a:ext uri="{FF2B5EF4-FFF2-40B4-BE49-F238E27FC236}">
                <a16:creationId xmlns:a16="http://schemas.microsoft.com/office/drawing/2014/main" id="{E57C22C5-1524-1E1B-F318-E0397D543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413" y="1760538"/>
            <a:ext cx="4548187" cy="370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a:extLst>
              <a:ext uri="{FF2B5EF4-FFF2-40B4-BE49-F238E27FC236}">
                <a16:creationId xmlns:a16="http://schemas.microsoft.com/office/drawing/2014/main" id="{38138C26-C773-6881-3159-3FCABF9447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760538"/>
            <a:ext cx="5040313"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nodeType="click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a:extLst>
              <a:ext uri="{FF2B5EF4-FFF2-40B4-BE49-F238E27FC236}">
                <a16:creationId xmlns:a16="http://schemas.microsoft.com/office/drawing/2014/main" id="{1F754086-89DD-36FE-58A0-FFC456C730B0}"/>
              </a:ext>
            </a:extLst>
          </p:cNvPr>
          <p:cNvGraphicFramePr>
            <a:graphicFrameLocks noChangeAspect="1"/>
          </p:cNvGraphicFramePr>
          <p:nvPr/>
        </p:nvGraphicFramePr>
        <p:xfrm>
          <a:off x="4191000" y="457200"/>
          <a:ext cx="4716463" cy="5638800"/>
        </p:xfrm>
        <a:graphic>
          <a:graphicData uri="http://schemas.openxmlformats.org/presentationml/2006/ole">
            <mc:AlternateContent xmlns:mc="http://schemas.openxmlformats.org/markup-compatibility/2006">
              <mc:Choice xmlns:v="urn:schemas-microsoft-com:vml" Requires="v">
                <p:oleObj name="BMP 图象" r:id="rId2" imgW="3153215" imgH="3772427" progId="Paint.Picture">
                  <p:embed/>
                </p:oleObj>
              </mc:Choice>
              <mc:Fallback>
                <p:oleObj name="BMP 图象" r:id="rId2" imgW="3153215" imgH="3772427"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57200"/>
                        <a:ext cx="471646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1" name="Rectangle 3">
            <a:extLst>
              <a:ext uri="{FF2B5EF4-FFF2-40B4-BE49-F238E27FC236}">
                <a16:creationId xmlns:a16="http://schemas.microsoft.com/office/drawing/2014/main" id="{DB296FB2-C2E8-C42D-1394-2B1BB6518CD7}"/>
              </a:ext>
            </a:extLst>
          </p:cNvPr>
          <p:cNvSpPr>
            <a:spLocks noChangeArrowheads="1"/>
          </p:cNvSpPr>
          <p:nvPr/>
        </p:nvSpPr>
        <p:spPr bwMode="auto">
          <a:xfrm>
            <a:off x="1588" y="3276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nvGrpSpPr>
          <p:cNvPr id="63492" name="Group 4">
            <a:extLst>
              <a:ext uri="{FF2B5EF4-FFF2-40B4-BE49-F238E27FC236}">
                <a16:creationId xmlns:a16="http://schemas.microsoft.com/office/drawing/2014/main" id="{C58C6B0B-5742-0800-D6EF-75696D3B1A8C}"/>
              </a:ext>
            </a:extLst>
          </p:cNvPr>
          <p:cNvGrpSpPr>
            <a:grpSpLocks/>
          </p:cNvGrpSpPr>
          <p:nvPr/>
        </p:nvGrpSpPr>
        <p:grpSpPr bwMode="auto">
          <a:xfrm>
            <a:off x="304800" y="1371600"/>
            <a:ext cx="3114675" cy="3657600"/>
            <a:chOff x="0" y="0"/>
            <a:chExt cx="5069" cy="192"/>
          </a:xfrm>
        </p:grpSpPr>
        <p:sp>
          <p:nvSpPr>
            <p:cNvPr id="63493" name="Rectangle 5">
              <a:extLst>
                <a:ext uri="{FF2B5EF4-FFF2-40B4-BE49-F238E27FC236}">
                  <a16:creationId xmlns:a16="http://schemas.microsoft.com/office/drawing/2014/main" id="{C750832E-6D1B-1E62-49F4-4865055F8CB6}"/>
                </a:ext>
              </a:extLst>
            </p:cNvPr>
            <p:cNvSpPr>
              <a:spLocks noChangeArrowheads="1"/>
            </p:cNvSpPr>
            <p:nvPr/>
          </p:nvSpPr>
          <p:spPr bwMode="auto">
            <a:xfrm>
              <a:off x="0" y="0"/>
              <a:ext cx="5069" cy="192"/>
            </a:xfrm>
            <a:prstGeom prst="rect">
              <a:avLst/>
            </a:prstGeom>
            <a:solidFill>
              <a:srgbClr val="FCFC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3494" name="Rectangle 6">
              <a:extLst>
                <a:ext uri="{FF2B5EF4-FFF2-40B4-BE49-F238E27FC236}">
                  <a16:creationId xmlns:a16="http://schemas.microsoft.com/office/drawing/2014/main" id="{F4BB8048-F676-EE86-5B04-E147324D17BB}"/>
                </a:ext>
              </a:extLst>
            </p:cNvPr>
            <p:cNvSpPr>
              <a:spLocks noChangeArrowheads="1"/>
            </p:cNvSpPr>
            <p:nvPr/>
          </p:nvSpPr>
          <p:spPr bwMode="auto">
            <a:xfrm>
              <a:off x="0" y="0"/>
              <a:ext cx="5069" cy="192"/>
            </a:xfrm>
            <a:prstGeom prst="rect">
              <a:avLst/>
            </a:prstGeom>
            <a:solidFill>
              <a:srgbClr val="FCFC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a:t>    五针松叶密枝短，姿态优美，与山石相配，布置庭院，常能起到主景作用。除地栽外，更适盆栽，制作树桩盆景。 </a:t>
              </a:r>
            </a:p>
          </p:txBody>
        </p:sp>
      </p:gr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824C13F-A5B2-22C4-BE34-3F2426E6FA65}"/>
              </a:ext>
            </a:extLst>
          </p:cNvPr>
          <p:cNvSpPr>
            <a:spLocks noGrp="1" noChangeArrowheads="1"/>
          </p:cNvSpPr>
          <p:nvPr>
            <p:ph type="body" sz="half" idx="1"/>
          </p:nvPr>
        </p:nvSpPr>
        <p:spPr>
          <a:xfrm>
            <a:off x="179388" y="4446588"/>
            <a:ext cx="8713787" cy="1676400"/>
          </a:xfrm>
        </p:spPr>
        <p:txBody>
          <a:bodyPr/>
          <a:lstStyle/>
          <a:p>
            <a:pPr marL="0" indent="0" eaLnBrk="1" hangingPunct="1">
              <a:buFontTx/>
              <a:buNone/>
            </a:pPr>
            <a:r>
              <a:rPr lang="zh-CN" altLang="en-US" sz="3600">
                <a:solidFill>
                  <a:schemeClr val="accent2"/>
                </a:solidFill>
                <a:latin typeface="宋体" panose="02010600030101010101" pitchFamily="2" charset="-122"/>
              </a:rPr>
              <a:t>银杉</a:t>
            </a:r>
            <a:r>
              <a:rPr lang="zh-CN" altLang="en-US" sz="3600">
                <a:latin typeface="宋体" panose="02010600030101010101" pitchFamily="2" charset="-122"/>
              </a:rPr>
              <a:t>（活化石）</a:t>
            </a:r>
            <a:r>
              <a:rPr lang="zh-CN" altLang="en-US" sz="3600"/>
              <a:t> </a:t>
            </a:r>
            <a:endParaRPr lang="en-US" altLang="zh-CN" sz="3600"/>
          </a:p>
          <a:p>
            <a:pPr marL="0" indent="0" eaLnBrk="1" hangingPunct="1">
              <a:lnSpc>
                <a:spcPct val="150000"/>
              </a:lnSpc>
              <a:buFontTx/>
              <a:buNone/>
            </a:pPr>
            <a:r>
              <a:rPr lang="zh-CN" altLang="en-US" sz="2000"/>
              <a:t>    银杉：常绿乔木，高达24</a:t>
            </a:r>
            <a:r>
              <a:rPr lang="en-US" altLang="zh-CN" sz="2000"/>
              <a:t>m。</a:t>
            </a:r>
            <a:r>
              <a:rPr lang="zh-CN" altLang="en-US" sz="2000"/>
              <a:t>叶螺旋状排列，辐射散生，在小枝上端排列紧密呈簇生状，线形。雌雄同株。球果卵圆形，淡褐色或绿褐色。种子暗绿色。中国特有孑遗种，被誉为植物界的“大熊猫”。国家一级保护稀有种。</a:t>
            </a:r>
          </a:p>
        </p:txBody>
      </p:sp>
      <p:sp>
        <p:nvSpPr>
          <p:cNvPr id="64515" name="AutoShape 3" descr="lzw00007">
            <a:hlinkClick r:id="rId2"/>
            <a:extLst>
              <a:ext uri="{FF2B5EF4-FFF2-40B4-BE49-F238E27FC236}">
                <a16:creationId xmlns:a16="http://schemas.microsoft.com/office/drawing/2014/main" id="{5EE64F61-D20B-D7D7-39E7-A50EBFCFC615}"/>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pic>
        <p:nvPicPr>
          <p:cNvPr id="64516" name="Picture 5" descr="ysan1">
            <a:extLst>
              <a:ext uri="{FF2B5EF4-FFF2-40B4-BE49-F238E27FC236}">
                <a16:creationId xmlns:a16="http://schemas.microsoft.com/office/drawing/2014/main" id="{E8E1D0BC-AD0F-EDBE-C958-534C7F181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09600"/>
            <a:ext cx="2514600" cy="378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图片 1">
            <a:extLst>
              <a:ext uri="{FF2B5EF4-FFF2-40B4-BE49-F238E27FC236}">
                <a16:creationId xmlns:a16="http://schemas.microsoft.com/office/drawing/2014/main" id="{20782418-F532-FD8D-1B84-2F184B5416C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620713"/>
            <a:ext cx="6527800"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4CA83A19-3F1E-E954-7E8E-AC695E093837}"/>
              </a:ext>
            </a:extLst>
          </p:cNvPr>
          <p:cNvSpPr>
            <a:spLocks noGrp="1" noChangeArrowheads="1"/>
          </p:cNvSpPr>
          <p:nvPr>
            <p:ph type="body" sz="half" idx="1"/>
          </p:nvPr>
        </p:nvSpPr>
        <p:spPr>
          <a:xfrm>
            <a:off x="361950" y="5070475"/>
            <a:ext cx="8375650" cy="1143000"/>
          </a:xfrm>
        </p:spPr>
        <p:txBody>
          <a:bodyPr/>
          <a:lstStyle/>
          <a:p>
            <a:pPr marL="0" indent="0" eaLnBrk="1" hangingPunct="1">
              <a:lnSpc>
                <a:spcPct val="150000"/>
              </a:lnSpc>
              <a:buFontTx/>
              <a:buNone/>
            </a:pPr>
            <a:r>
              <a:rPr lang="zh-CN" altLang="en-US" sz="2400">
                <a:solidFill>
                  <a:schemeClr val="accent2"/>
                </a:solidFill>
                <a:latin typeface="宋体" panose="02010600030101010101" pitchFamily="2" charset="-122"/>
              </a:rPr>
              <a:t>杉木：</a:t>
            </a:r>
            <a:r>
              <a:rPr lang="zh-CN" altLang="en-US" sz="2400">
                <a:latin typeface="宋体" panose="02010600030101010101" pitchFamily="2" charset="-122"/>
              </a:rPr>
              <a:t>常绿乔木，树冠呈尖塔形。杉木是华南主要速生树种，亦是裸子植物重要树种之一。</a:t>
            </a:r>
          </a:p>
        </p:txBody>
      </p:sp>
      <p:pic>
        <p:nvPicPr>
          <p:cNvPr id="65539" name="图片 1">
            <a:extLst>
              <a:ext uri="{FF2B5EF4-FFF2-40B4-BE49-F238E27FC236}">
                <a16:creationId xmlns:a16="http://schemas.microsoft.com/office/drawing/2014/main" id="{651D4B66-3BBB-ADCF-9862-5E85BA596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950" y="1873250"/>
            <a:ext cx="4314825"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图片 3">
            <a:extLst>
              <a:ext uri="{FF2B5EF4-FFF2-40B4-BE49-F238E27FC236}">
                <a16:creationId xmlns:a16="http://schemas.microsoft.com/office/drawing/2014/main" id="{49BCD4DE-D724-D8A1-4935-3E3ED9C87B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873250"/>
            <a:ext cx="384175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tangle 2">
            <a:extLst>
              <a:ext uri="{FF2B5EF4-FFF2-40B4-BE49-F238E27FC236}">
                <a16:creationId xmlns:a16="http://schemas.microsoft.com/office/drawing/2014/main" id="{AC7F0C12-20BD-3AC7-F8E6-02F995C38AE8}"/>
              </a:ext>
            </a:extLst>
          </p:cNvPr>
          <p:cNvSpPr txBox="1">
            <a:spLocks noChangeArrowheads="1"/>
          </p:cNvSpPr>
          <p:nvPr/>
        </p:nvSpPr>
        <p:spPr bwMode="auto">
          <a:xfrm>
            <a:off x="0" y="611188"/>
            <a:ext cx="57562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4400" b="1">
                <a:solidFill>
                  <a:schemeClr val="accent2"/>
                </a:solidFill>
              </a:rPr>
              <a:t>（2）杉科</a:t>
            </a:r>
            <a:r>
              <a:rPr lang="en-US" altLang="zh-CN" sz="4400" b="1">
                <a:solidFill>
                  <a:schemeClr val="accent2"/>
                </a:solidFill>
              </a:rPr>
              <a:t>Taxodiaceae</a:t>
            </a: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086C4C50-DF56-4B60-9636-60C26BB89468}"/>
              </a:ext>
            </a:extLst>
          </p:cNvPr>
          <p:cNvSpPr>
            <a:spLocks noGrp="1" noChangeArrowheads="1"/>
          </p:cNvSpPr>
          <p:nvPr>
            <p:ph type="body" idx="1"/>
          </p:nvPr>
        </p:nvSpPr>
        <p:spPr>
          <a:xfrm>
            <a:off x="395288" y="333375"/>
            <a:ext cx="8748712" cy="2592388"/>
          </a:xfrm>
        </p:spPr>
        <p:txBody>
          <a:bodyPr/>
          <a:lstStyle/>
          <a:p>
            <a:pPr eaLnBrk="1" hangingPunct="1">
              <a:lnSpc>
                <a:spcPct val="150000"/>
              </a:lnSpc>
            </a:pPr>
            <a:r>
              <a:rPr lang="zh-CN" altLang="en-US" sz="2400" dirty="0">
                <a:latin typeface="宋体" panose="02010600030101010101" pitchFamily="2" charset="-122"/>
              </a:rPr>
              <a:t>苔藓植物的生活史中有两种类型的植物体，一为配子体（产生配子进行有性生殖的单倍体植物体），一为孢子体（世代交替过程中，具二倍体核相的植物体）。</a:t>
            </a:r>
            <a:r>
              <a:rPr lang="zh-CN" altLang="en-US" sz="2400" dirty="0"/>
              <a:t> </a:t>
            </a:r>
          </a:p>
        </p:txBody>
      </p:sp>
      <p:pic>
        <p:nvPicPr>
          <p:cNvPr id="4" name="内容占位符 3">
            <a:extLst>
              <a:ext uri="{FF2B5EF4-FFF2-40B4-BE49-F238E27FC236}">
                <a16:creationId xmlns:a16="http://schemas.microsoft.com/office/drawing/2014/main" id="{5AA8F9B9-B833-E2B6-4F77-E94A8DBEC1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989138"/>
            <a:ext cx="5689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3F49AF0A-24D0-9EB2-F134-1CEE183117E5}"/>
              </a:ext>
            </a:extLst>
          </p:cNvPr>
          <p:cNvSpPr>
            <a:spLocks noGrp="1" noChangeArrowheads="1"/>
          </p:cNvSpPr>
          <p:nvPr>
            <p:ph type="title"/>
          </p:nvPr>
        </p:nvSpPr>
        <p:spPr>
          <a:xfrm>
            <a:off x="-107950" y="438150"/>
            <a:ext cx="4027488" cy="1143000"/>
          </a:xfrm>
        </p:spPr>
        <p:txBody>
          <a:bodyPr/>
          <a:lstStyle/>
          <a:p>
            <a:pPr eaLnBrk="1" hangingPunct="1"/>
            <a:r>
              <a:rPr lang="zh-CN" altLang="en-US">
                <a:solidFill>
                  <a:schemeClr val="accent2"/>
                </a:solidFill>
                <a:latin typeface="宋体" panose="02010600030101010101" pitchFamily="2" charset="-122"/>
              </a:rPr>
              <a:t>水杉</a:t>
            </a:r>
            <a:r>
              <a:rPr lang="zh-CN" altLang="en-US">
                <a:latin typeface="宋体" panose="02010600030101010101" pitchFamily="2" charset="-122"/>
              </a:rPr>
              <a:t>（落叶）</a:t>
            </a:r>
            <a:r>
              <a:rPr lang="zh-CN" altLang="en-US"/>
              <a:t> </a:t>
            </a:r>
          </a:p>
        </p:txBody>
      </p:sp>
      <p:sp>
        <p:nvSpPr>
          <p:cNvPr id="67587" name="AutoShape 3">
            <a:extLst>
              <a:ext uri="{FF2B5EF4-FFF2-40B4-BE49-F238E27FC236}">
                <a16:creationId xmlns:a16="http://schemas.microsoft.com/office/drawing/2014/main" id="{CCEBAC6D-25F1-F727-9594-3C7967BCB2A7}"/>
              </a:ext>
            </a:extLst>
          </p:cNvPr>
          <p:cNvSpPr>
            <a:spLocks noGrp="1" noChangeAspect="1" noChangeArrowheads="1"/>
          </p:cNvSpPr>
          <p:nvPr>
            <p:ph type="body" sz="half" idx="1"/>
          </p:nvPr>
        </p:nvSpPr>
        <p:spPr>
          <a:xfrm>
            <a:off x="3429000" y="1600200"/>
            <a:ext cx="2655888" cy="4267200"/>
          </a:xfrm>
          <a:solidFill>
            <a:srgbClr val="CCFFFF"/>
          </a:solidFill>
        </p:spPr>
        <p:txBody>
          <a:bodyPr/>
          <a:lstStyle/>
          <a:p>
            <a:pPr marL="0" indent="0" eaLnBrk="1" hangingPunct="1">
              <a:lnSpc>
                <a:spcPct val="150000"/>
              </a:lnSpc>
              <a:buFontTx/>
              <a:buNone/>
              <a:defRPr/>
            </a:pPr>
            <a:r>
              <a:rPr lang="zh-CN" altLang="en-US" sz="2000" dirty="0">
                <a:latin typeface="+mn-ea"/>
              </a:rPr>
              <a:t>    落叶乔木，著名的“活化石”之一。二十世纪四十年代干铎、王战等人于四川万县磨刀溪发现生存植株, 1948年4月，胡先骕、郑万钧二人联名发表，是当时植物学界的重大发现之一</a:t>
            </a:r>
            <a:r>
              <a:rPr lang="zh-CN" altLang="en-US" sz="2400" dirty="0">
                <a:latin typeface="楷体_GB2312" pitchFamily="49" charset="-122"/>
                <a:ea typeface="楷体_GB2312" pitchFamily="49" charset="-122"/>
              </a:rPr>
              <a:t>。</a:t>
            </a:r>
          </a:p>
        </p:txBody>
      </p:sp>
      <p:grpSp>
        <p:nvGrpSpPr>
          <p:cNvPr id="66564" name="Group 4">
            <a:extLst>
              <a:ext uri="{FF2B5EF4-FFF2-40B4-BE49-F238E27FC236}">
                <a16:creationId xmlns:a16="http://schemas.microsoft.com/office/drawing/2014/main" id="{7BF1D829-1944-917A-F2B3-5091F4FC1052}"/>
              </a:ext>
            </a:extLst>
          </p:cNvPr>
          <p:cNvGrpSpPr>
            <a:grpSpLocks/>
          </p:cNvGrpSpPr>
          <p:nvPr/>
        </p:nvGrpSpPr>
        <p:grpSpPr bwMode="auto">
          <a:xfrm>
            <a:off x="0" y="1455738"/>
            <a:ext cx="8689975" cy="4343400"/>
            <a:chOff x="0" y="912"/>
            <a:chExt cx="5712" cy="3024"/>
          </a:xfrm>
        </p:grpSpPr>
        <p:pic>
          <p:nvPicPr>
            <p:cNvPr id="66565" name="Picture 5">
              <a:extLst>
                <a:ext uri="{FF2B5EF4-FFF2-40B4-BE49-F238E27FC236}">
                  <a16:creationId xmlns:a16="http://schemas.microsoft.com/office/drawing/2014/main" id="{40FA48D4-2031-394E-800C-EE6050D4E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181" cy="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6566" name="Object 6">
              <a:extLst>
                <a:ext uri="{FF2B5EF4-FFF2-40B4-BE49-F238E27FC236}">
                  <a16:creationId xmlns:a16="http://schemas.microsoft.com/office/drawing/2014/main" id="{09A23325-FAD4-23F5-4AD6-C63EB5169962}"/>
                </a:ext>
              </a:extLst>
            </p:cNvPr>
            <p:cNvGraphicFramePr>
              <a:graphicFrameLocks noChangeAspect="1"/>
            </p:cNvGraphicFramePr>
            <p:nvPr/>
          </p:nvGraphicFramePr>
          <p:xfrm>
            <a:off x="4189" y="912"/>
            <a:ext cx="1523" cy="3024"/>
          </p:xfrm>
          <a:graphic>
            <a:graphicData uri="http://schemas.openxmlformats.org/presentationml/2006/ole">
              <mc:AlternateContent xmlns:mc="http://schemas.openxmlformats.org/markup-compatibility/2006">
                <mc:Choice xmlns:v="urn:schemas-microsoft-com:vml" Requires="v">
                  <p:oleObj name="BMP 图象" r:id="rId3" imgW="1276190" imgH="2534004" progId="Paint.Picture">
                    <p:embed/>
                  </p:oleObj>
                </mc:Choice>
                <mc:Fallback>
                  <p:oleObj name="BMP 图象" r:id="rId3" imgW="1276190" imgH="2534004"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 y="912"/>
                          <a:ext cx="1523" cy="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6F35A48-FAC0-2E5F-040A-7638DC789CF8}"/>
              </a:ext>
            </a:extLst>
          </p:cNvPr>
          <p:cNvSpPr>
            <a:spLocks noChangeArrowheads="1"/>
          </p:cNvSpPr>
          <p:nvPr/>
        </p:nvSpPr>
        <p:spPr bwMode="auto">
          <a:xfrm>
            <a:off x="4921250" y="3581400"/>
            <a:ext cx="3898900" cy="280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zh-CN" altLang="en-US" sz="2000"/>
              <a:t>水杉小枝对生，叶线形，柔软，在侧枝上呈两列排成羽状，冬季与侧生小枝一同脱落。雌雄同株，球果下垂，当年成熟,近球形或矩圆状球形，种子扁平，倒卵形，周围具翅。 </a:t>
            </a:r>
          </a:p>
        </p:txBody>
      </p:sp>
      <p:pic>
        <p:nvPicPr>
          <p:cNvPr id="67587" name="图片 1">
            <a:extLst>
              <a:ext uri="{FF2B5EF4-FFF2-40B4-BE49-F238E27FC236}">
                <a16:creationId xmlns:a16="http://schemas.microsoft.com/office/drawing/2014/main" id="{54E89DA1-5BC1-C99C-0045-3A84CEC10A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649288"/>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图片 2">
            <a:extLst>
              <a:ext uri="{FF2B5EF4-FFF2-40B4-BE49-F238E27FC236}">
                <a16:creationId xmlns:a16="http://schemas.microsoft.com/office/drawing/2014/main" id="{7EE8D280-ECC9-A540-D268-961D931569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950" y="649288"/>
            <a:ext cx="4397375" cy="586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AE45E6FF-8ABE-7620-4A63-FD14911A74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38" y="141288"/>
            <a:ext cx="4397375" cy="657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2DABD30D-A4EE-6E3A-BEBE-DA68F92F390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79950" y="514350"/>
            <a:ext cx="4056063"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nodeType="click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a16="http://schemas.microsoft.com/office/drawing/2014/main" id="{A794A9DF-AC99-EC67-2416-862A75D9433E}"/>
              </a:ext>
            </a:extLst>
          </p:cNvPr>
          <p:cNvSpPr>
            <a:spLocks noGrp="1" noChangeArrowheads="1"/>
          </p:cNvSpPr>
          <p:nvPr>
            <p:ph type="body" sz="half" idx="1"/>
          </p:nvPr>
        </p:nvSpPr>
        <p:spPr>
          <a:xfrm>
            <a:off x="107950" y="2205038"/>
            <a:ext cx="3959225" cy="2819400"/>
          </a:xfrm>
        </p:spPr>
        <p:txBody>
          <a:bodyPr/>
          <a:lstStyle/>
          <a:p>
            <a:pPr marL="0" indent="0" eaLnBrk="1" hangingPunct="1">
              <a:lnSpc>
                <a:spcPct val="150000"/>
              </a:lnSpc>
              <a:buFontTx/>
              <a:buNone/>
              <a:defRPr/>
            </a:pPr>
            <a:r>
              <a:rPr lang="zh-CN" altLang="en-US" sz="2200" dirty="0">
                <a:latin typeface="+mj-ea"/>
                <a:ea typeface="+mj-ea"/>
              </a:rPr>
              <a:t>    侧柏</a:t>
            </a:r>
            <a:r>
              <a:rPr lang="en-US" altLang="zh-TW" sz="2200" i="1" dirty="0" err="1">
                <a:solidFill>
                  <a:schemeClr val="accent2"/>
                </a:solidFill>
                <a:ea typeface="+mj-ea"/>
              </a:rPr>
              <a:t>Thuja</a:t>
            </a:r>
            <a:r>
              <a:rPr lang="en-US" altLang="zh-TW" sz="2200" i="1" dirty="0">
                <a:solidFill>
                  <a:schemeClr val="accent2"/>
                </a:solidFill>
                <a:ea typeface="+mj-ea"/>
              </a:rPr>
              <a:t> </a:t>
            </a:r>
            <a:r>
              <a:rPr lang="en-US" altLang="zh-TW" sz="2200" i="1" dirty="0" err="1">
                <a:solidFill>
                  <a:schemeClr val="accent2"/>
                </a:solidFill>
                <a:ea typeface="+mj-ea"/>
              </a:rPr>
              <a:t>orientalis</a:t>
            </a:r>
            <a:r>
              <a:rPr lang="en-US" altLang="zh-TW" sz="2200" i="1" dirty="0">
                <a:solidFill>
                  <a:schemeClr val="accent2"/>
                </a:solidFill>
                <a:ea typeface="+mj-ea"/>
              </a:rPr>
              <a:t> </a:t>
            </a:r>
            <a:r>
              <a:rPr lang="en-US" altLang="zh-TW" sz="2200" dirty="0">
                <a:solidFill>
                  <a:schemeClr val="accent2"/>
                </a:solidFill>
                <a:ea typeface="+mj-ea"/>
              </a:rPr>
              <a:t>L. </a:t>
            </a:r>
            <a:r>
              <a:rPr lang="zh-TW" altLang="en-US" sz="2200" dirty="0">
                <a:latin typeface="+mj-ea"/>
                <a:ea typeface="+mj-ea"/>
              </a:rPr>
              <a:t>柏科，</a:t>
            </a:r>
            <a:r>
              <a:rPr lang="zh-CN" altLang="en-US" sz="2200" dirty="0">
                <a:latin typeface="+mj-ea"/>
                <a:ea typeface="+mj-ea"/>
              </a:rPr>
              <a:t>侧</a:t>
            </a:r>
            <a:r>
              <a:rPr lang="zh-TW" altLang="en-US" sz="2200" dirty="0">
                <a:latin typeface="+mj-ea"/>
                <a:ea typeface="+mj-ea"/>
              </a:rPr>
              <a:t>柏</a:t>
            </a:r>
            <a:r>
              <a:rPr lang="zh-CN" altLang="en-US" sz="2200" dirty="0">
                <a:latin typeface="+mj-ea"/>
                <a:ea typeface="+mj-ea"/>
              </a:rPr>
              <a:t>属</a:t>
            </a:r>
            <a:r>
              <a:rPr lang="zh-TW" altLang="en-US" sz="2200" dirty="0">
                <a:latin typeface="+mj-ea"/>
                <a:ea typeface="+mj-ea"/>
              </a:rPr>
              <a:t>。</a:t>
            </a:r>
            <a:r>
              <a:rPr lang="zh-CN" altLang="en-US" sz="2200" dirty="0">
                <a:latin typeface="+mj-ea"/>
                <a:ea typeface="+mj-ea"/>
              </a:rPr>
              <a:t>常绿乔木。叶鳞形，交互对生，小枝扁平，排成一平面，球花单性，雌雄同株，生于枝顶。球果卵形，成熟时暗褐色，外有白霜。</a:t>
            </a:r>
          </a:p>
        </p:txBody>
      </p:sp>
      <p:sp>
        <p:nvSpPr>
          <p:cNvPr id="68611" name="Rectangle 2">
            <a:extLst>
              <a:ext uri="{FF2B5EF4-FFF2-40B4-BE49-F238E27FC236}">
                <a16:creationId xmlns:a16="http://schemas.microsoft.com/office/drawing/2014/main" id="{6341B03A-05F1-7439-7831-0F066B23248B}"/>
              </a:ext>
            </a:extLst>
          </p:cNvPr>
          <p:cNvSpPr txBox="1">
            <a:spLocks noChangeArrowheads="1"/>
          </p:cNvSpPr>
          <p:nvPr/>
        </p:nvSpPr>
        <p:spPr bwMode="auto">
          <a:xfrm>
            <a:off x="-107950" y="620713"/>
            <a:ext cx="61150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4400" b="1">
                <a:solidFill>
                  <a:schemeClr val="accent2"/>
                </a:solidFill>
              </a:rPr>
              <a:t>（3）柏科</a:t>
            </a:r>
            <a:r>
              <a:rPr lang="en-US" altLang="zh-CN" sz="4400" b="1">
                <a:solidFill>
                  <a:schemeClr val="accent2"/>
                </a:solidFill>
              </a:rPr>
              <a:t>Cupressaceae</a:t>
            </a:r>
          </a:p>
        </p:txBody>
      </p:sp>
      <p:pic>
        <p:nvPicPr>
          <p:cNvPr id="68612" name="图片 2" descr="绿色的树林&#10;&#10;描述已自动生成">
            <a:extLst>
              <a:ext uri="{FF2B5EF4-FFF2-40B4-BE49-F238E27FC236}">
                <a16:creationId xmlns:a16="http://schemas.microsoft.com/office/drawing/2014/main" id="{5319E670-FEFF-BD07-22AA-8989088E4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1954213"/>
            <a:ext cx="48514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4">
            <a:extLst>
              <a:ext uri="{FF2B5EF4-FFF2-40B4-BE49-F238E27FC236}">
                <a16:creationId xmlns:a16="http://schemas.microsoft.com/office/drawing/2014/main" id="{07ABD80E-5B25-AF76-5ED6-8FA7F9E3B7A8}"/>
              </a:ext>
            </a:extLst>
          </p:cNvPr>
          <p:cNvPicPr>
            <a:picLocks noGrp="1" noChangeAspect="1" noChangeArrowheads="1"/>
          </p:cNvPicPr>
          <p:nvPr>
            <p:ph type="clipArt" sz="half" idx="2"/>
          </p:nvPr>
        </p:nvPicPr>
        <p:blipFill>
          <a:blip r:embed="rId5">
            <a:extLst>
              <a:ext uri="{28A0092B-C50C-407E-A947-70E740481C1C}">
                <a14:useLocalDpi xmlns:a14="http://schemas.microsoft.com/office/drawing/2010/main" val="0"/>
              </a:ext>
            </a:extLst>
          </a:blip>
          <a:srcRect/>
          <a:stretch>
            <a:fillRect/>
          </a:stretch>
        </p:blipFill>
        <p:spPr>
          <a:xfrm>
            <a:off x="4078288" y="1954213"/>
            <a:ext cx="2725737" cy="3633787"/>
          </a:xfrm>
          <a:noFill/>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696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F078CDE-1E41-9A8F-E7A2-49F131D1415A}"/>
              </a:ext>
            </a:extLst>
          </p:cNvPr>
          <p:cNvSpPr>
            <a:spLocks noGrp="1" noChangeArrowheads="1"/>
          </p:cNvSpPr>
          <p:nvPr>
            <p:ph type="title"/>
          </p:nvPr>
        </p:nvSpPr>
        <p:spPr>
          <a:xfrm>
            <a:off x="3352800" y="1219200"/>
            <a:ext cx="1524000" cy="2438400"/>
          </a:xfrm>
        </p:spPr>
        <p:txBody>
          <a:bodyPr/>
          <a:lstStyle/>
          <a:p>
            <a:pPr eaLnBrk="1" hangingPunct="1"/>
            <a:r>
              <a:rPr lang="zh-CN" altLang="en-US" b="1">
                <a:solidFill>
                  <a:schemeClr val="accent2"/>
                </a:solidFill>
                <a:latin typeface="宋体" panose="02010600030101010101" pitchFamily="2" charset="-122"/>
              </a:rPr>
              <a:t>圆</a:t>
            </a:r>
            <a:br>
              <a:rPr lang="zh-CN" altLang="en-US" b="1">
                <a:solidFill>
                  <a:schemeClr val="accent2"/>
                </a:solidFill>
                <a:latin typeface="宋体" panose="02010600030101010101" pitchFamily="2" charset="-122"/>
              </a:rPr>
            </a:br>
            <a:br>
              <a:rPr lang="zh-CN" altLang="en-US" b="1">
                <a:solidFill>
                  <a:schemeClr val="accent2"/>
                </a:solidFill>
                <a:latin typeface="宋体" panose="02010600030101010101" pitchFamily="2" charset="-122"/>
              </a:rPr>
            </a:br>
            <a:r>
              <a:rPr lang="zh-CN" altLang="en-US" b="1">
                <a:solidFill>
                  <a:schemeClr val="accent2"/>
                </a:solidFill>
                <a:latin typeface="宋体" panose="02010600030101010101" pitchFamily="2" charset="-122"/>
              </a:rPr>
              <a:t>柏</a:t>
            </a:r>
          </a:p>
        </p:txBody>
      </p:sp>
      <p:sp>
        <p:nvSpPr>
          <p:cNvPr id="69635" name="Rectangle 3">
            <a:extLst>
              <a:ext uri="{FF2B5EF4-FFF2-40B4-BE49-F238E27FC236}">
                <a16:creationId xmlns:a16="http://schemas.microsoft.com/office/drawing/2014/main" id="{1E4BC8CF-3D0B-516A-D9E3-9235DB2386B1}"/>
              </a:ext>
            </a:extLst>
          </p:cNvPr>
          <p:cNvSpPr>
            <a:spLocks noGrp="1" noChangeArrowheads="1"/>
          </p:cNvSpPr>
          <p:nvPr>
            <p:ph type="body" sz="half" idx="1"/>
          </p:nvPr>
        </p:nvSpPr>
        <p:spPr>
          <a:xfrm>
            <a:off x="250825" y="4664075"/>
            <a:ext cx="8783638" cy="1981200"/>
          </a:xfrm>
        </p:spPr>
        <p:txBody>
          <a:bodyPr/>
          <a:lstStyle/>
          <a:p>
            <a:pPr marL="0" indent="0" eaLnBrk="1" hangingPunct="1">
              <a:lnSpc>
                <a:spcPct val="150000"/>
              </a:lnSpc>
              <a:buFontTx/>
              <a:buNone/>
            </a:pPr>
            <a:r>
              <a:rPr lang="zh-CN" altLang="en-US" sz="2000">
                <a:latin typeface="宋体" panose="02010600030101010101" pitchFamily="2" charset="-122"/>
              </a:rPr>
              <a:t>    别名</a:t>
            </a:r>
            <a:r>
              <a:rPr lang="zh-CN" altLang="en-US" sz="2000">
                <a:solidFill>
                  <a:srgbClr val="FF0000"/>
                </a:solidFill>
                <a:latin typeface="宋体" panose="02010600030101010101" pitchFamily="2" charset="-122"/>
              </a:rPr>
              <a:t>桧柏</a:t>
            </a:r>
            <a:r>
              <a:rPr lang="zh-CN" altLang="en-US" sz="2000">
                <a:latin typeface="宋体" panose="02010600030101010101" pitchFamily="2" charset="-122"/>
              </a:rPr>
              <a:t>，长绿乔木</a:t>
            </a:r>
            <a:r>
              <a:rPr lang="zh-CN" altLang="en-US" sz="2000"/>
              <a:t>，属于名贵的观赏树。叶色终年青翠。树皮赤褐色常</a:t>
            </a:r>
            <a:r>
              <a:rPr lang="zh-CN" altLang="en-US" sz="2000">
                <a:latin typeface="宋体" panose="02010600030101010101" pitchFamily="2" charset="-122"/>
              </a:rPr>
              <a:t>成狭条纵裂脱落</a:t>
            </a:r>
            <a:r>
              <a:rPr lang="zh-CN" altLang="en-US" sz="2000"/>
              <a:t>，叶二型，即刺形叶及鳞形叶；刺形叶生于幼树之上，老龄树则全为鳞形叶，壮龄树兼有刺形叶与鳞形叶，果实为球形球果</a:t>
            </a:r>
            <a:r>
              <a:rPr lang="zh-CN" altLang="en-US" sz="2000">
                <a:latin typeface="宋体" panose="02010600030101010101" pitchFamily="2" charset="-122"/>
              </a:rPr>
              <a:t>，雌雄异株，少同株</a:t>
            </a:r>
            <a:r>
              <a:rPr lang="zh-CN" altLang="en-US" sz="2000"/>
              <a:t>。 </a:t>
            </a:r>
          </a:p>
        </p:txBody>
      </p:sp>
      <p:sp>
        <p:nvSpPr>
          <p:cNvPr id="69636" name="AutoShape 4" descr="B21_Guibai5290038">
            <a:extLst>
              <a:ext uri="{FF2B5EF4-FFF2-40B4-BE49-F238E27FC236}">
                <a16:creationId xmlns:a16="http://schemas.microsoft.com/office/drawing/2014/main" id="{FFBDCCB9-9C55-E520-016F-74D789FC43A5}"/>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pic>
        <p:nvPicPr>
          <p:cNvPr id="69637" name="Picture 7" descr="(柏科)圆柏(桧)">
            <a:extLst>
              <a:ext uri="{FF2B5EF4-FFF2-40B4-BE49-F238E27FC236}">
                <a16:creationId xmlns:a16="http://schemas.microsoft.com/office/drawing/2014/main" id="{2513E89B-AF05-A51E-E44E-1BA9154D6E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3" y="723900"/>
            <a:ext cx="294322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图片 1">
            <a:extLst>
              <a:ext uri="{FF2B5EF4-FFF2-40B4-BE49-F238E27FC236}">
                <a16:creationId xmlns:a16="http://schemas.microsoft.com/office/drawing/2014/main" id="{FE65D1C9-F9FE-8E3F-524B-FA47AFE3BE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723900"/>
            <a:ext cx="421957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F25A9E5B-D596-723B-6FCF-E442D9857389}"/>
              </a:ext>
            </a:extLst>
          </p:cNvPr>
          <p:cNvPicPr>
            <a:picLocks noChangeAspect="1"/>
          </p:cNvPicPr>
          <p:nvPr/>
        </p:nvPicPr>
        <p:blipFill>
          <a:blip r:embed="rId7"/>
          <a:stretch>
            <a:fillRect/>
          </a:stretch>
        </p:blipFill>
        <p:spPr>
          <a:xfrm>
            <a:off x="4990170" y="335658"/>
            <a:ext cx="3240360" cy="432048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A82A6BD8-20DB-8001-8F50-1D3464180A73}"/>
              </a:ext>
            </a:extLst>
          </p:cNvPr>
          <p:cNvSpPr>
            <a:spLocks noGrp="1" noChangeArrowheads="1"/>
          </p:cNvSpPr>
          <p:nvPr>
            <p:ph type="title"/>
          </p:nvPr>
        </p:nvSpPr>
        <p:spPr>
          <a:xfrm>
            <a:off x="-396875" y="571500"/>
            <a:ext cx="6337300" cy="1143000"/>
          </a:xfrm>
        </p:spPr>
        <p:txBody>
          <a:bodyPr/>
          <a:lstStyle/>
          <a:p>
            <a:pPr eaLnBrk="1" hangingPunct="1">
              <a:defRPr/>
            </a:pPr>
            <a:r>
              <a:rPr lang="zh-CN" altLang="en-US" b="1" dirty="0">
                <a:solidFill>
                  <a:schemeClr val="accent2"/>
                </a:solidFill>
                <a:cs typeface="+mn-cs"/>
              </a:rPr>
              <a:t>（</a:t>
            </a:r>
            <a:r>
              <a:rPr lang="en-US" altLang="zh-CN" b="1" dirty="0">
                <a:solidFill>
                  <a:schemeClr val="accent2"/>
                </a:solidFill>
                <a:cs typeface="+mn-cs"/>
              </a:rPr>
              <a:t>4</a:t>
            </a:r>
            <a:r>
              <a:rPr lang="zh-CN" altLang="en-US" b="1" dirty="0">
                <a:solidFill>
                  <a:schemeClr val="accent2"/>
                </a:solidFill>
                <a:cs typeface="+mn-cs"/>
              </a:rPr>
              <a:t>）红豆杉科</a:t>
            </a:r>
            <a:r>
              <a:rPr lang="en-US" altLang="zh-CN" b="1" dirty="0">
                <a:solidFill>
                  <a:schemeClr val="accent2"/>
                </a:solidFill>
                <a:cs typeface="+mn-cs"/>
              </a:rPr>
              <a:t>Taxaceae</a:t>
            </a:r>
            <a:endParaRPr lang="zh-CN" altLang="en-US" b="1" dirty="0">
              <a:solidFill>
                <a:schemeClr val="accent2"/>
              </a:solidFill>
              <a:cs typeface="+mn-cs"/>
            </a:endParaRPr>
          </a:p>
        </p:txBody>
      </p:sp>
      <p:sp>
        <p:nvSpPr>
          <p:cNvPr id="72707" name="Rectangle 3">
            <a:extLst>
              <a:ext uri="{FF2B5EF4-FFF2-40B4-BE49-F238E27FC236}">
                <a16:creationId xmlns:a16="http://schemas.microsoft.com/office/drawing/2014/main" id="{07665547-11E9-9171-8B2D-6AF92A14D9D1}"/>
              </a:ext>
            </a:extLst>
          </p:cNvPr>
          <p:cNvSpPr>
            <a:spLocks noGrp="1" noChangeArrowheads="1"/>
          </p:cNvSpPr>
          <p:nvPr>
            <p:ph type="body" sz="half" idx="1"/>
          </p:nvPr>
        </p:nvSpPr>
        <p:spPr>
          <a:xfrm>
            <a:off x="752475" y="1714500"/>
            <a:ext cx="3810000" cy="4114800"/>
          </a:xfrm>
        </p:spPr>
        <p:txBody>
          <a:bodyPr/>
          <a:lstStyle/>
          <a:p>
            <a:pPr marL="0" indent="0" eaLnBrk="1" hangingPunct="1">
              <a:lnSpc>
                <a:spcPct val="150000"/>
              </a:lnSpc>
              <a:buFontTx/>
              <a:buNone/>
              <a:defRPr/>
            </a:pPr>
            <a:r>
              <a:rPr lang="zh-CN" altLang="en-US" sz="2400" dirty="0"/>
              <a:t>    常绿小乔木，高5-15</a:t>
            </a:r>
            <a:r>
              <a:rPr lang="en-US" altLang="zh-CN" sz="2400" dirty="0"/>
              <a:t>m。</a:t>
            </a:r>
            <a:r>
              <a:rPr lang="zh-CN" altLang="en-US" sz="2400" dirty="0"/>
              <a:t>树皮红褐色，长条裂。种子扁卵圆形或倒卵圆形，杯状假种皮红色。中国特有种。分布于甘肃、陕西、四川、贵州、云南、湖北、湖南、广西、安徽，生于海拔1000-1200</a:t>
            </a:r>
            <a:r>
              <a:rPr lang="en-US" altLang="zh-CN" sz="2400" dirty="0"/>
              <a:t>m</a:t>
            </a:r>
            <a:r>
              <a:rPr lang="zh-CN" altLang="en-US" sz="2400" dirty="0"/>
              <a:t>处的山地。</a:t>
            </a:r>
          </a:p>
          <a:p>
            <a:pPr eaLnBrk="1" hangingPunct="1">
              <a:defRPr/>
            </a:pPr>
            <a:endParaRPr lang="zh-CN" altLang="en-US" sz="2400" dirty="0"/>
          </a:p>
        </p:txBody>
      </p:sp>
      <p:pic>
        <p:nvPicPr>
          <p:cNvPr id="71684" name="Picture 4" descr="南方红豆杉+红豆杉-1.jpg (12977 字节)">
            <a:extLst>
              <a:ext uri="{FF2B5EF4-FFF2-40B4-BE49-F238E27FC236}">
                <a16:creationId xmlns:a16="http://schemas.microsoft.com/office/drawing/2014/main" id="{B5AC5F77-F4D4-ABB5-F695-2A3AFA305081}"/>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643438" y="1655763"/>
            <a:ext cx="3371850" cy="4552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5BC01267-CD93-A6E4-1F0F-F76520355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309688"/>
            <a:ext cx="785177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7" name="Rectangle 3">
            <a:extLst>
              <a:ext uri="{FF2B5EF4-FFF2-40B4-BE49-F238E27FC236}">
                <a16:creationId xmlns:a16="http://schemas.microsoft.com/office/drawing/2014/main" id="{07CB2661-AEC9-64F0-87AD-413E459A299B}"/>
              </a:ext>
            </a:extLst>
          </p:cNvPr>
          <p:cNvSpPr>
            <a:spLocks noChangeArrowheads="1"/>
          </p:cNvSpPr>
          <p:nvPr/>
        </p:nvSpPr>
        <p:spPr bwMode="auto">
          <a:xfrm>
            <a:off x="73025" y="5487988"/>
            <a:ext cx="8785225" cy="95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b="1">
                <a:solidFill>
                  <a:schemeClr val="accent2"/>
                </a:solidFill>
              </a:rPr>
              <a:t>买麻藤</a:t>
            </a:r>
            <a:r>
              <a:rPr lang="zh-CN" altLang="en-US" sz="2000"/>
              <a:t>，买麻藤科，常绿木质藤本; 枝茎圆或扁圆，有膨大的节，节下常有宿存苞片。叶对生，革质；雌雄异株，种子核果状。</a:t>
            </a:r>
          </a:p>
        </p:txBody>
      </p:sp>
      <p:sp>
        <p:nvSpPr>
          <p:cNvPr id="72708" name="Rectangle 4">
            <a:extLst>
              <a:ext uri="{FF2B5EF4-FFF2-40B4-BE49-F238E27FC236}">
                <a16:creationId xmlns:a16="http://schemas.microsoft.com/office/drawing/2014/main" id="{9D34BFCC-E8ED-80CB-7A32-558B002E7F5F}"/>
              </a:ext>
            </a:extLst>
          </p:cNvPr>
          <p:cNvSpPr>
            <a:spLocks noChangeArrowheads="1"/>
          </p:cNvSpPr>
          <p:nvPr/>
        </p:nvSpPr>
        <p:spPr bwMode="auto">
          <a:xfrm>
            <a:off x="685800" y="452438"/>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4400" b="1">
                <a:solidFill>
                  <a:schemeClr val="accent2"/>
                </a:solidFill>
              </a:rPr>
              <a:t>4</a:t>
            </a:r>
            <a:r>
              <a:rPr lang="zh-CN" altLang="en-US" sz="4400" b="1">
                <a:solidFill>
                  <a:schemeClr val="accent2"/>
                </a:solidFill>
                <a:latin typeface="宋体" panose="02010600030101010101" pitchFamily="2" charset="-122"/>
              </a:rPr>
              <a:t>．买麻藤纲</a:t>
            </a:r>
            <a:r>
              <a:rPr lang="zh-CN" altLang="en-US" sz="4400">
                <a:solidFill>
                  <a:schemeClr val="tx2"/>
                </a:solidFill>
              </a:rPr>
              <a:t> </a:t>
            </a: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a:extLst>
              <a:ext uri="{FF2B5EF4-FFF2-40B4-BE49-F238E27FC236}">
                <a16:creationId xmlns:a16="http://schemas.microsoft.com/office/drawing/2014/main" id="{B5FD0E9F-7596-5A3F-75F5-89932C040A43}"/>
              </a:ext>
            </a:extLst>
          </p:cNvPr>
          <p:cNvGraphicFramePr>
            <a:graphicFrameLocks noChangeAspect="1"/>
          </p:cNvGraphicFramePr>
          <p:nvPr/>
        </p:nvGraphicFramePr>
        <p:xfrm>
          <a:off x="555625" y="549275"/>
          <a:ext cx="7897813" cy="5183188"/>
        </p:xfrm>
        <a:graphic>
          <a:graphicData uri="http://schemas.openxmlformats.org/presentationml/2006/ole">
            <mc:AlternateContent xmlns:mc="http://schemas.openxmlformats.org/markup-compatibility/2006">
              <mc:Choice xmlns:v="urn:schemas-microsoft-com:vml" Requires="v">
                <p:oleObj name="BMP 图像" r:id="rId2" imgW="0" imgH="0" progId="Paint.Picture">
                  <p:embed/>
                </p:oleObj>
              </mc:Choice>
              <mc:Fallback>
                <p:oleObj name="BMP 图像" r:id="rId2" imgW="0" imgH="0"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5" y="549275"/>
                        <a:ext cx="7897813"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5" name="Rectangle 3">
            <a:extLst>
              <a:ext uri="{FF2B5EF4-FFF2-40B4-BE49-F238E27FC236}">
                <a16:creationId xmlns:a16="http://schemas.microsoft.com/office/drawing/2014/main" id="{DFE507CA-A7A3-4B54-B2CC-153BF945EB5A}"/>
              </a:ext>
            </a:extLst>
          </p:cNvPr>
          <p:cNvSpPr>
            <a:spLocks noChangeArrowheads="1"/>
          </p:cNvSpPr>
          <p:nvPr/>
        </p:nvSpPr>
        <p:spPr bwMode="auto">
          <a:xfrm>
            <a:off x="0" y="6092825"/>
            <a:ext cx="876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solidFill>
                  <a:schemeClr val="accent2"/>
                </a:solidFill>
              </a:rPr>
              <a:t>草麻黄</a:t>
            </a:r>
            <a:r>
              <a:rPr lang="zh-CN" altLang="en-US" sz="2400"/>
              <a:t>，麻黄科，</a:t>
            </a:r>
            <a:r>
              <a:rPr lang="zh-CN" altLang="en-US" sz="2400">
                <a:cs typeface="Times New Roman" panose="02020603050405020304" pitchFamily="18" charset="0"/>
              </a:rPr>
              <a:t>草本状灌木，</a:t>
            </a:r>
            <a:r>
              <a:rPr lang="zh-CN" altLang="en-US" sz="2400"/>
              <a:t>根</a:t>
            </a:r>
            <a:r>
              <a:rPr lang="zh-CN" altLang="en-US" sz="2400">
                <a:cs typeface="Times New Roman" panose="02020603050405020304" pitchFamily="18" charset="0"/>
              </a:rPr>
              <a:t>茎入药，</a:t>
            </a:r>
            <a:r>
              <a:rPr lang="zh-CN" altLang="en-US" sz="2400"/>
              <a:t>发汗</a:t>
            </a:r>
            <a:r>
              <a:rPr lang="zh-CN" altLang="en-US" sz="2400">
                <a:cs typeface="Times New Roman" panose="02020603050405020304" pitchFamily="18" charset="0"/>
              </a:rPr>
              <a:t>平喘。</a:t>
            </a:r>
            <a:endParaRPr lang="zh-CN" altLang="en-US" sz="2400"/>
          </a:p>
        </p:txBody>
      </p:sp>
      <p:pic>
        <p:nvPicPr>
          <p:cNvPr id="2" name="图片 1">
            <a:extLst>
              <a:ext uri="{FF2B5EF4-FFF2-40B4-BE49-F238E27FC236}">
                <a16:creationId xmlns:a16="http://schemas.microsoft.com/office/drawing/2014/main" id="{683D59A0-840A-1788-3302-DEFEA8F46F6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1175" y="549275"/>
            <a:ext cx="8121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nodeType="click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217FA714-895C-078E-9AEF-A7C55A345F4B}"/>
              </a:ext>
            </a:extLst>
          </p:cNvPr>
          <p:cNvSpPr>
            <a:spLocks noGrp="1" noChangeArrowheads="1"/>
          </p:cNvSpPr>
          <p:nvPr>
            <p:ph type="title"/>
          </p:nvPr>
        </p:nvSpPr>
        <p:spPr>
          <a:xfrm>
            <a:off x="-107950" y="342900"/>
            <a:ext cx="7772400" cy="1143000"/>
          </a:xfrm>
        </p:spPr>
        <p:txBody>
          <a:bodyPr/>
          <a:lstStyle/>
          <a:p>
            <a:pPr eaLnBrk="1" hangingPunct="1"/>
            <a:r>
              <a:rPr lang="zh-CN" altLang="en-US" b="1">
                <a:solidFill>
                  <a:schemeClr val="accent2"/>
                </a:solidFill>
              </a:rPr>
              <a:t>（四）裸子植物与人类的关系</a:t>
            </a:r>
          </a:p>
        </p:txBody>
      </p:sp>
      <p:sp>
        <p:nvSpPr>
          <p:cNvPr id="75779" name="Rectangle 3">
            <a:extLst>
              <a:ext uri="{FF2B5EF4-FFF2-40B4-BE49-F238E27FC236}">
                <a16:creationId xmlns:a16="http://schemas.microsoft.com/office/drawing/2014/main" id="{BEB3E316-F6B0-415D-E3DB-1FDA55E9E088}"/>
              </a:ext>
            </a:extLst>
          </p:cNvPr>
          <p:cNvSpPr>
            <a:spLocks noGrp="1" noChangeArrowheads="1"/>
          </p:cNvSpPr>
          <p:nvPr>
            <p:ph type="body" sz="half" idx="1"/>
          </p:nvPr>
        </p:nvSpPr>
        <p:spPr>
          <a:xfrm>
            <a:off x="0" y="1600200"/>
            <a:ext cx="5410200" cy="4191000"/>
          </a:xfrm>
        </p:spPr>
        <p:txBody>
          <a:bodyPr/>
          <a:lstStyle/>
          <a:p>
            <a:pPr algn="just" eaLnBrk="1" hangingPunct="1">
              <a:buFontTx/>
              <a:buNone/>
            </a:pPr>
            <a:r>
              <a:rPr lang="zh-CN" altLang="en-US" sz="2400"/>
              <a:t>  </a:t>
            </a:r>
            <a:r>
              <a:rPr lang="zh-CN" altLang="en-US" sz="2000">
                <a:latin typeface="楷体_GB2312" pitchFamily="49" charset="-122"/>
                <a:ea typeface="楷体_GB2312" pitchFamily="49" charset="-122"/>
              </a:rPr>
              <a:t>1. 林业树种。世界森林总面积的80%，如落叶松、冷杉、华山松、云杉等。</a:t>
            </a:r>
          </a:p>
          <a:p>
            <a:pPr algn="just" eaLnBrk="1" hangingPunct="1">
              <a:buFontTx/>
              <a:buNone/>
            </a:pPr>
            <a:r>
              <a:rPr lang="zh-CN" altLang="en-US" sz="2000">
                <a:latin typeface="楷体_GB2312" pitchFamily="49" charset="-122"/>
                <a:ea typeface="楷体_GB2312" pitchFamily="49" charset="-122"/>
              </a:rPr>
              <a:t>  2. 工业用途：多种木材质轻、强度大、不弯、富弹性，是很好建筑、车船、造纸用材。</a:t>
            </a:r>
          </a:p>
          <a:p>
            <a:pPr algn="just" eaLnBrk="1" hangingPunct="1">
              <a:buFontTx/>
              <a:buNone/>
            </a:pPr>
            <a:r>
              <a:rPr lang="zh-CN" altLang="en-US" sz="2000">
                <a:latin typeface="楷体_GB2312" pitchFamily="49" charset="-122"/>
                <a:ea typeface="楷体_GB2312" pitchFamily="49" charset="-122"/>
              </a:rPr>
              <a:t>  3. 食用和药用：</a:t>
            </a:r>
          </a:p>
          <a:p>
            <a:pPr algn="just" eaLnBrk="1" hangingPunct="1">
              <a:buFontTx/>
              <a:buNone/>
            </a:pPr>
            <a:r>
              <a:rPr lang="zh-CN" altLang="en-US" sz="2000">
                <a:latin typeface="楷体_GB2312" pitchFamily="49" charset="-122"/>
                <a:ea typeface="楷体_GB2312" pitchFamily="49" charset="-122"/>
              </a:rPr>
              <a:t>   如刺叶苏铁幼叶可食，髓可制西米，</a:t>
            </a:r>
          </a:p>
          <a:p>
            <a:pPr algn="just" eaLnBrk="1" hangingPunct="1">
              <a:buFontTx/>
              <a:buNone/>
            </a:pPr>
            <a:r>
              <a:rPr lang="zh-CN" altLang="en-US" sz="2000">
                <a:latin typeface="楷体_GB2312" pitchFamily="49" charset="-122"/>
                <a:ea typeface="楷体_GB2312" pitchFamily="49" charset="-122"/>
              </a:rPr>
              <a:t>   银杏、华山松、红松和榧树的种子是可以食用的干果。</a:t>
            </a:r>
          </a:p>
          <a:p>
            <a:pPr algn="just" eaLnBrk="1" hangingPunct="1">
              <a:buFontTx/>
              <a:buNone/>
            </a:pPr>
            <a:r>
              <a:rPr lang="zh-CN" altLang="en-US" sz="2000">
                <a:latin typeface="楷体_GB2312" pitchFamily="49" charset="-122"/>
                <a:ea typeface="楷体_GB2312" pitchFamily="49" charset="-122"/>
              </a:rPr>
              <a:t>   苏铁叶和种子、银杏种仁、松花粉、松针、松油、麻黄、侧柏种子等均可入药。</a:t>
            </a:r>
          </a:p>
          <a:p>
            <a:pPr algn="just" eaLnBrk="1" hangingPunct="1">
              <a:buFontTx/>
              <a:buNone/>
            </a:pPr>
            <a:r>
              <a:rPr lang="zh-CN" altLang="en-US" sz="2000">
                <a:latin typeface="楷体_GB2312" pitchFamily="49" charset="-122"/>
                <a:ea typeface="楷体_GB2312" pitchFamily="49" charset="-122"/>
              </a:rPr>
              <a:t>   落叶松、云杉等多种树皮、树干可提取单宁、挥发油和树脂、松香等。  </a:t>
            </a:r>
          </a:p>
          <a:p>
            <a:pPr algn="just" eaLnBrk="1" hangingPunct="1">
              <a:buFontTx/>
              <a:buNone/>
            </a:pPr>
            <a:endParaRPr lang="zh-CN" altLang="en-US" sz="2400"/>
          </a:p>
        </p:txBody>
      </p:sp>
      <p:pic>
        <p:nvPicPr>
          <p:cNvPr id="329732" name="Picture 4" descr="p109">
            <a:extLst>
              <a:ext uri="{FF2B5EF4-FFF2-40B4-BE49-F238E27FC236}">
                <a16:creationId xmlns:a16="http://schemas.microsoft.com/office/drawing/2014/main" id="{3C47E268-085D-A524-2A0F-A4BCC8317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057400"/>
            <a:ext cx="35814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Rectangle 5">
            <a:extLst>
              <a:ext uri="{FF2B5EF4-FFF2-40B4-BE49-F238E27FC236}">
                <a16:creationId xmlns:a16="http://schemas.microsoft.com/office/drawing/2014/main" id="{6466A33C-9B21-69FA-D345-D0C14E3A3866}"/>
              </a:ext>
            </a:extLst>
          </p:cNvPr>
          <p:cNvSpPr>
            <a:spLocks noChangeArrowheads="1"/>
          </p:cNvSpPr>
          <p:nvPr/>
        </p:nvSpPr>
        <p:spPr bwMode="auto">
          <a:xfrm>
            <a:off x="152400" y="571500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latin typeface="楷体_GB2312" pitchFamily="49" charset="-122"/>
                <a:ea typeface="楷体_GB2312" pitchFamily="49" charset="-122"/>
              </a:rPr>
              <a:t>4.观赏和庭院绿化：许多裸子植物都为常绿树，树形优美，寿命长，易修剪，是重要的观赏和庭院绿化树种。</a:t>
            </a:r>
            <a:r>
              <a:rPr lang="zh-CN" altLang="en-US" sz="2400"/>
              <a:t> </a:t>
            </a:r>
          </a:p>
        </p:txBody>
      </p:sp>
      <p:pic>
        <p:nvPicPr>
          <p:cNvPr id="2" name="图片 1">
            <a:extLst>
              <a:ext uri="{FF2B5EF4-FFF2-40B4-BE49-F238E27FC236}">
                <a16:creationId xmlns:a16="http://schemas.microsoft.com/office/drawing/2014/main" id="{B6EE6CC4-2DD0-8E2F-4FFC-1C2D4AC07E0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813" y="1390650"/>
            <a:ext cx="7772400"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99CB8430-064C-F489-2EFA-1F097D0B2C8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1450" y="1414463"/>
            <a:ext cx="7259638" cy="544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29732"/>
                                        </p:tgtEl>
                                        <p:attrNameLst>
                                          <p:attrName>style.visibility</p:attrName>
                                        </p:attrNameLst>
                                      </p:cBhvr>
                                      <p:to>
                                        <p:strVal val="visible"/>
                                      </p:to>
                                    </p:set>
                                    <p:anim calcmode="lin" valueType="num">
                                      <p:cBhvr>
                                        <p:cTn id="7" dur="500" fill="hold"/>
                                        <p:tgtEl>
                                          <p:spTgt spid="329732"/>
                                        </p:tgtEl>
                                        <p:attrNameLst>
                                          <p:attrName>ppt_w</p:attrName>
                                        </p:attrNameLst>
                                      </p:cBhvr>
                                      <p:tavLst>
                                        <p:tav tm="0">
                                          <p:val>
                                            <p:fltVal val="0"/>
                                          </p:val>
                                        </p:tav>
                                        <p:tav tm="100000">
                                          <p:val>
                                            <p:strVal val="#ppt_w"/>
                                          </p:val>
                                        </p:tav>
                                      </p:tavLst>
                                    </p:anim>
                                    <p:anim calcmode="lin" valueType="num">
                                      <p:cBhvr>
                                        <p:cTn id="8" dur="500" fill="hold"/>
                                        <p:tgtEl>
                                          <p:spTgt spid="32973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xit" presetSubtype="0" fill="hold"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574F7F3B-A610-B1BB-4F85-1CFC7CD351A3}"/>
              </a:ext>
            </a:extLst>
          </p:cNvPr>
          <p:cNvSpPr>
            <a:spLocks noGrp="1" noChangeArrowheads="1"/>
          </p:cNvSpPr>
          <p:nvPr>
            <p:ph type="title"/>
          </p:nvPr>
        </p:nvSpPr>
        <p:spPr>
          <a:xfrm>
            <a:off x="685800" y="762000"/>
            <a:ext cx="7772400" cy="1143000"/>
          </a:xfrm>
        </p:spPr>
        <p:txBody>
          <a:bodyPr/>
          <a:lstStyle/>
          <a:p>
            <a:pPr eaLnBrk="1" hangingPunct="1">
              <a:defRPr/>
            </a:pPr>
            <a:r>
              <a:rPr lang="zh-CN" altLang="en-US" b="1" dirty="0">
                <a:solidFill>
                  <a:schemeClr val="accent2"/>
                </a:solidFill>
                <a:cs typeface="+mn-cs"/>
              </a:rPr>
              <a:t>七、被子植物</a:t>
            </a:r>
          </a:p>
        </p:txBody>
      </p:sp>
      <p:sp>
        <p:nvSpPr>
          <p:cNvPr id="77827" name="Rectangle 3">
            <a:extLst>
              <a:ext uri="{FF2B5EF4-FFF2-40B4-BE49-F238E27FC236}">
                <a16:creationId xmlns:a16="http://schemas.microsoft.com/office/drawing/2014/main" id="{B29B3C89-4EDC-6766-9419-8D606B6F21D7}"/>
              </a:ext>
            </a:extLst>
          </p:cNvPr>
          <p:cNvSpPr>
            <a:spLocks noChangeArrowheads="1"/>
          </p:cNvSpPr>
          <p:nvPr/>
        </p:nvSpPr>
        <p:spPr bwMode="auto">
          <a:xfrm>
            <a:off x="457200" y="1905000"/>
            <a:ext cx="8075613" cy="3551238"/>
          </a:xfrm>
          <a:prstGeom prst="rect">
            <a:avLst/>
          </a:prstGeom>
          <a:noFill/>
          <a:ln>
            <a:noFill/>
          </a:ln>
          <a:effec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50000"/>
              </a:lnSpc>
              <a:buFont typeface="Wingdings" panose="05000000000000000000" pitchFamily="2" charset="2"/>
              <a:buChar char="u"/>
              <a:defRPr/>
            </a:pPr>
            <a:r>
              <a:rPr lang="zh-CN" altLang="en-US" sz="2400" dirty="0">
                <a:latin typeface="+mj-ea"/>
                <a:ea typeface="+mj-ea"/>
              </a:rPr>
              <a:t>植物界进化最高级、种类最多、适应性最强的类群。</a:t>
            </a:r>
            <a:endParaRPr lang="en-US" altLang="zh-CN" sz="2400" dirty="0">
              <a:latin typeface="+mj-ea"/>
              <a:ea typeface="+mj-ea"/>
            </a:endParaRPr>
          </a:p>
          <a:p>
            <a:pPr marL="457200" indent="-457200" eaLnBrk="1" hangingPunct="1">
              <a:lnSpc>
                <a:spcPct val="150000"/>
              </a:lnSpc>
              <a:buFont typeface="Wingdings" panose="05000000000000000000" pitchFamily="2" charset="2"/>
              <a:buChar char="u"/>
              <a:defRPr/>
            </a:pPr>
            <a:r>
              <a:rPr lang="zh-CN" altLang="en-US" sz="2400" dirty="0">
                <a:latin typeface="+mj-ea"/>
              </a:rPr>
              <a:t>全世界约有20—25万种，超过植物界总种数的一半。</a:t>
            </a:r>
          </a:p>
          <a:p>
            <a:pPr marL="457200" indent="-457200" eaLnBrk="1" hangingPunct="1">
              <a:lnSpc>
                <a:spcPct val="150000"/>
              </a:lnSpc>
              <a:buFont typeface="Wingdings" panose="05000000000000000000" pitchFamily="2" charset="2"/>
              <a:buChar char="u"/>
              <a:defRPr/>
            </a:pPr>
            <a:r>
              <a:rPr lang="zh-CN" altLang="en-US" sz="2400" dirty="0">
                <a:latin typeface="+mj-ea"/>
              </a:rPr>
              <a:t>我国被子植物种类繁多，据不完全统计，约近3万种。被子植物通常分为</a:t>
            </a:r>
            <a:r>
              <a:rPr lang="zh-CN" altLang="en-US" sz="2400" b="1" dirty="0">
                <a:solidFill>
                  <a:srgbClr val="FF0000"/>
                </a:solidFill>
                <a:latin typeface="+mj-ea"/>
              </a:rPr>
              <a:t>双子叶植物</a:t>
            </a:r>
            <a:r>
              <a:rPr lang="zh-CN" altLang="en-US" sz="2400" dirty="0">
                <a:latin typeface="+mj-ea"/>
              </a:rPr>
              <a:t>和</a:t>
            </a:r>
            <a:r>
              <a:rPr lang="zh-CN" altLang="en-US" sz="2400" b="1" dirty="0">
                <a:solidFill>
                  <a:srgbClr val="FF0000"/>
                </a:solidFill>
                <a:latin typeface="+mj-ea"/>
              </a:rPr>
              <a:t>单子叶植物</a:t>
            </a:r>
            <a:r>
              <a:rPr lang="zh-CN" altLang="en-US" sz="2400" dirty="0">
                <a:latin typeface="+mj-ea"/>
              </a:rPr>
              <a:t>两个主要类群。</a:t>
            </a:r>
          </a:p>
          <a:p>
            <a:pPr marL="457200" indent="-457200" eaLnBrk="1" hangingPunct="1">
              <a:lnSpc>
                <a:spcPct val="150000"/>
              </a:lnSpc>
              <a:buFont typeface="Wingdings" panose="05000000000000000000" pitchFamily="2" charset="2"/>
              <a:buChar char="u"/>
              <a:defRPr/>
            </a:pPr>
            <a:endParaRPr lang="zh-CN" altLang="en-US" sz="2400" dirty="0">
              <a:latin typeface="+mj-ea"/>
              <a:ea typeface="+mj-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F6253CE0-FBDF-A232-BAC1-FD1B34AC3670}"/>
              </a:ext>
            </a:extLst>
          </p:cNvPr>
          <p:cNvSpPr txBox="1">
            <a:spLocks noChangeArrowheads="1"/>
          </p:cNvSpPr>
          <p:nvPr/>
        </p:nvSpPr>
        <p:spPr bwMode="auto">
          <a:xfrm>
            <a:off x="19050" y="387350"/>
            <a:ext cx="57054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b="1">
                <a:solidFill>
                  <a:schemeClr val="accent2"/>
                </a:solidFill>
              </a:rPr>
              <a:t>（一）、被子植物的主要特征</a:t>
            </a:r>
          </a:p>
        </p:txBody>
      </p:sp>
      <p:sp>
        <p:nvSpPr>
          <p:cNvPr id="77827" name="Text Box 3">
            <a:extLst>
              <a:ext uri="{FF2B5EF4-FFF2-40B4-BE49-F238E27FC236}">
                <a16:creationId xmlns:a16="http://schemas.microsoft.com/office/drawing/2014/main" id="{5B943704-1469-E2D1-CC05-725780EA5A07}"/>
              </a:ext>
            </a:extLst>
          </p:cNvPr>
          <p:cNvSpPr txBox="1">
            <a:spLocks noChangeArrowheads="1"/>
          </p:cNvSpPr>
          <p:nvPr/>
        </p:nvSpPr>
        <p:spPr bwMode="auto">
          <a:xfrm>
            <a:off x="395288" y="1143000"/>
            <a:ext cx="84391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3"/>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3"/>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 typeface="Times New Roman" panose="02020603050405020304" pitchFamily="18" charset="0"/>
              <a:buBlip>
                <a:blip r:embed="rId3"/>
              </a:buBlip>
            </a:pPr>
            <a:r>
              <a:rPr lang="zh-CN" altLang="en-US" sz="2400" b="1">
                <a:solidFill>
                  <a:srgbClr val="FF0000"/>
                </a:solidFill>
                <a:latin typeface="宋体" panose="02010600030101010101" pitchFamily="2" charset="-122"/>
              </a:rPr>
              <a:t> 具有真正的花</a:t>
            </a:r>
            <a:r>
              <a:rPr lang="zh-CN" altLang="en-US" sz="2400">
                <a:latin typeface="宋体" panose="02010600030101010101" pitchFamily="2" charset="-122"/>
              </a:rPr>
              <a:t>：能适应虫媒、鸟媒、风媒、水媒等传粉条件，由花被、雄蕊群和雌蕊群等构成。</a:t>
            </a:r>
          </a:p>
          <a:p>
            <a:pPr eaLnBrk="1" hangingPunct="1">
              <a:lnSpc>
                <a:spcPct val="110000"/>
              </a:lnSpc>
              <a:spcBef>
                <a:spcPct val="0"/>
              </a:spcBef>
              <a:buFont typeface="Times New Roman" panose="02020603050405020304" pitchFamily="18" charset="0"/>
              <a:buBlip>
                <a:blip r:embed="rId3"/>
              </a:buBlip>
            </a:pPr>
            <a:r>
              <a:rPr lang="zh-CN" altLang="en-US" sz="2400" b="1">
                <a:solidFill>
                  <a:srgbClr val="FF0000"/>
                </a:solidFill>
                <a:latin typeface="宋体" panose="02010600030101010101" pitchFamily="2" charset="-122"/>
              </a:rPr>
              <a:t> 胚珠包藏在心皮形成的子房内</a:t>
            </a:r>
            <a:r>
              <a:rPr lang="zh-CN" altLang="en-US" sz="2400">
                <a:latin typeface="宋体" panose="02010600030101010101" pitchFamily="2" charset="-122"/>
              </a:rPr>
              <a:t>，受到良好的保护作用，发育成种子和果实。</a:t>
            </a:r>
          </a:p>
          <a:p>
            <a:pPr eaLnBrk="1" hangingPunct="1">
              <a:lnSpc>
                <a:spcPct val="110000"/>
              </a:lnSpc>
              <a:spcBef>
                <a:spcPct val="0"/>
              </a:spcBef>
              <a:buFont typeface="Times New Roman" panose="02020603050405020304" pitchFamily="18" charset="0"/>
              <a:buBlip>
                <a:blip r:embed="rId3"/>
              </a:buBlip>
            </a:pPr>
            <a:r>
              <a:rPr lang="zh-CN" altLang="en-US" sz="2400" b="1">
                <a:solidFill>
                  <a:srgbClr val="FF0000"/>
                </a:solidFill>
                <a:latin typeface="宋体" panose="02010600030101010101" pitchFamily="2" charset="-122"/>
              </a:rPr>
              <a:t> 具双受精现象</a:t>
            </a:r>
            <a:r>
              <a:rPr lang="zh-CN" altLang="en-US" sz="2400">
                <a:latin typeface="宋体" panose="02010600030101010101" pitchFamily="2" charset="-122"/>
              </a:rPr>
              <a:t>：在受精过程中</a:t>
            </a:r>
            <a:r>
              <a:rPr lang="zh-CN" altLang="en-US" sz="2400"/>
              <a:t>1</a:t>
            </a:r>
            <a:r>
              <a:rPr lang="zh-CN" altLang="en-US" sz="2400">
                <a:latin typeface="宋体" panose="02010600030101010101" pitchFamily="2" charset="-122"/>
              </a:rPr>
              <a:t>个精子与卵细胞结合形成合子（受精卵），另</a:t>
            </a:r>
            <a:r>
              <a:rPr lang="zh-CN" altLang="en-US" sz="2400"/>
              <a:t>1</a:t>
            </a:r>
            <a:r>
              <a:rPr lang="zh-CN" altLang="en-US" sz="2400">
                <a:latin typeface="宋体" panose="02010600030101010101" pitchFamily="2" charset="-122"/>
              </a:rPr>
              <a:t>个精子与</a:t>
            </a:r>
            <a:r>
              <a:rPr lang="zh-CN" altLang="en-US" sz="2400"/>
              <a:t>2</a:t>
            </a:r>
            <a:r>
              <a:rPr lang="zh-CN" altLang="en-US" sz="2400">
                <a:latin typeface="宋体" panose="02010600030101010101" pitchFamily="2" charset="-122"/>
              </a:rPr>
              <a:t>个极核结合，发育成三倍体的胚乳。这种胚乳为幼胚发育提供营养，具有双亲的特性，能为新植物提供较强的活力。</a:t>
            </a:r>
          </a:p>
          <a:p>
            <a:pPr eaLnBrk="1" hangingPunct="1">
              <a:lnSpc>
                <a:spcPct val="110000"/>
              </a:lnSpc>
              <a:spcBef>
                <a:spcPct val="0"/>
              </a:spcBef>
              <a:buFont typeface="Times New Roman" panose="02020603050405020304" pitchFamily="18" charset="0"/>
              <a:buBlip>
                <a:blip r:embed="rId3"/>
              </a:buBlip>
            </a:pPr>
            <a:r>
              <a:rPr lang="zh-CN" altLang="en-US" sz="2400" b="1">
                <a:solidFill>
                  <a:srgbClr val="FF0000"/>
                </a:solidFill>
                <a:latin typeface="宋体" panose="02010600030101010101" pitchFamily="2" charset="-122"/>
              </a:rPr>
              <a:t> 孢子体高度发达</a:t>
            </a:r>
            <a:r>
              <a:rPr lang="zh-CN" altLang="en-US" sz="2400">
                <a:latin typeface="宋体" panose="02010600030101010101" pitchFamily="2" charset="-122"/>
              </a:rPr>
              <a:t>，配子体极度退化，具有多种习性和类型，如水生、陆生、自养或寄生、木本、草本、直立或藤本，常绿或落叶，一年生、二年生或多年生。</a:t>
            </a:r>
          </a:p>
          <a:p>
            <a:pPr eaLnBrk="1" hangingPunct="1">
              <a:lnSpc>
                <a:spcPct val="110000"/>
              </a:lnSpc>
              <a:spcBef>
                <a:spcPct val="0"/>
              </a:spcBef>
              <a:buFont typeface="Times New Roman" panose="02020603050405020304" pitchFamily="18" charset="0"/>
              <a:buBlip>
                <a:blip r:embed="rId3"/>
              </a:buBlip>
            </a:pPr>
            <a:r>
              <a:rPr lang="zh-CN" altLang="en-US" sz="2400" b="1">
                <a:solidFill>
                  <a:srgbClr val="FF0000"/>
                </a:solidFill>
                <a:latin typeface="宋体" panose="02010600030101010101" pitchFamily="2" charset="-122"/>
              </a:rPr>
              <a:t> 高度发达的输导组织</a:t>
            </a:r>
            <a:r>
              <a:rPr lang="zh-CN" altLang="en-US" sz="2400">
                <a:solidFill>
                  <a:srgbClr val="FF0000"/>
                </a:solidFill>
                <a:latin typeface="宋体" panose="02010600030101010101" pitchFamily="2" charset="-122"/>
              </a:rPr>
              <a:t> ：</a:t>
            </a:r>
            <a:r>
              <a:rPr lang="zh-CN" altLang="en-US" sz="2400"/>
              <a:t>输导组织中的木质部出现了导管，韧皮部出现了筛管和伴胞，加强了水分和营养物质的运输能力。</a:t>
            </a:r>
          </a:p>
        </p:txBody>
      </p:sp>
      <p:graphicFrame>
        <p:nvGraphicFramePr>
          <p:cNvPr id="4" name="Object 2">
            <a:extLst>
              <a:ext uri="{FF2B5EF4-FFF2-40B4-BE49-F238E27FC236}">
                <a16:creationId xmlns:a16="http://schemas.microsoft.com/office/drawing/2014/main" id="{86A887C6-9371-525A-70E9-E8E363BA807F}"/>
              </a:ext>
            </a:extLst>
          </p:cNvPr>
          <p:cNvGraphicFramePr>
            <a:graphicFrameLocks noChangeAspect="1"/>
          </p:cNvGraphicFramePr>
          <p:nvPr/>
        </p:nvGraphicFramePr>
        <p:xfrm>
          <a:off x="1979613" y="1138238"/>
          <a:ext cx="6192837" cy="5332412"/>
        </p:xfrm>
        <a:graphic>
          <a:graphicData uri="http://schemas.openxmlformats.org/presentationml/2006/ole">
            <mc:AlternateContent xmlns:mc="http://schemas.openxmlformats.org/markup-compatibility/2006">
              <mc:Choice xmlns:v="urn:schemas-microsoft-com:vml" Requires="v">
                <p:oleObj name="位图图像" r:id="rId4" imgW="4904762" imgH="4761905" progId="Paint.Picture">
                  <p:embed/>
                </p:oleObj>
              </mc:Choice>
              <mc:Fallback>
                <p:oleObj name="位图图像" r:id="rId4" imgW="4904762" imgH="4761905"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138238"/>
                        <a:ext cx="6192837" cy="533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图片 3" descr="图示&#10;&#10;描述已自动生成">
            <a:extLst>
              <a:ext uri="{FF2B5EF4-FFF2-40B4-BE49-F238E27FC236}">
                <a16:creationId xmlns:a16="http://schemas.microsoft.com/office/drawing/2014/main" id="{04330986-29C0-D57D-AA8F-3971922DB631}"/>
              </a:ext>
            </a:extLst>
          </p:cNvPr>
          <p:cNvPicPr>
            <a:picLocks noChangeAspect="1"/>
          </p:cNvPicPr>
          <p:nvPr/>
        </p:nvPicPr>
        <p:blipFill rotWithShape="1">
          <a:blip r:embed="rId2"/>
          <a:srcRect r="2649"/>
          <a:stretch/>
        </p:blipFill>
        <p:spPr>
          <a:xfrm>
            <a:off x="20" y="1282"/>
            <a:ext cx="9143980" cy="6856718"/>
          </a:xfrm>
          <a:prstGeom prst="rect">
            <a:avLst/>
          </a:prstGeom>
        </p:spPr>
      </p:pic>
    </p:spTree>
    <p:extLst>
      <p:ext uri="{BB962C8B-B14F-4D97-AF65-F5344CB8AC3E}">
        <p14:creationId xmlns:p14="http://schemas.microsoft.com/office/powerpoint/2010/main" val="1856645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CB511572-5F3E-CC3A-4548-537A4A281B41}"/>
              </a:ext>
            </a:extLst>
          </p:cNvPr>
          <p:cNvSpPr>
            <a:spLocks noGrp="1" noChangeArrowheads="1"/>
          </p:cNvSpPr>
          <p:nvPr>
            <p:ph type="title"/>
          </p:nvPr>
        </p:nvSpPr>
        <p:spPr>
          <a:xfrm>
            <a:off x="1258888" y="446088"/>
            <a:ext cx="6248400" cy="685800"/>
          </a:xfrm>
        </p:spPr>
        <p:txBody>
          <a:bodyPr/>
          <a:lstStyle/>
          <a:p>
            <a:pPr eaLnBrk="1" hangingPunct="1"/>
            <a:r>
              <a:rPr lang="zh-CN" altLang="en-US" b="1">
                <a:solidFill>
                  <a:schemeClr val="tx1"/>
                </a:solidFill>
              </a:rPr>
              <a:t>八、植物界的演化规律</a:t>
            </a:r>
          </a:p>
        </p:txBody>
      </p:sp>
      <p:sp>
        <p:nvSpPr>
          <p:cNvPr id="333827" name="Rectangle 3">
            <a:extLst>
              <a:ext uri="{FF2B5EF4-FFF2-40B4-BE49-F238E27FC236}">
                <a16:creationId xmlns:a16="http://schemas.microsoft.com/office/drawing/2014/main" id="{935F55DB-0240-DDF0-5175-E1EE057DB0DA}"/>
              </a:ext>
            </a:extLst>
          </p:cNvPr>
          <p:cNvSpPr>
            <a:spLocks noGrp="1" noChangeArrowheads="1"/>
          </p:cNvSpPr>
          <p:nvPr>
            <p:ph type="body" idx="1"/>
          </p:nvPr>
        </p:nvSpPr>
        <p:spPr>
          <a:xfrm>
            <a:off x="419100" y="1268413"/>
            <a:ext cx="8305800" cy="4800600"/>
          </a:xfrm>
        </p:spPr>
        <p:txBody>
          <a:bodyPr/>
          <a:lstStyle/>
          <a:p>
            <a:pPr eaLnBrk="1" hangingPunct="1">
              <a:lnSpc>
                <a:spcPct val="150000"/>
              </a:lnSpc>
              <a:defRPr/>
            </a:pPr>
            <a:r>
              <a:rPr lang="zh-CN" altLang="en-US" sz="2000" b="1" dirty="0">
                <a:latin typeface="宋体" panose="02010600030101010101" pitchFamily="2" charset="-122"/>
              </a:rPr>
              <a:t>在形态结构方面：由简单到复杂，由单细胞到多细胞，由原核到真核，并逐渐分化形成各种组织和器官。</a:t>
            </a:r>
          </a:p>
          <a:p>
            <a:pPr eaLnBrk="1" hangingPunct="1">
              <a:lnSpc>
                <a:spcPct val="150000"/>
              </a:lnSpc>
              <a:defRPr/>
            </a:pPr>
            <a:r>
              <a:rPr lang="zh-CN" altLang="en-US" sz="2000" b="1" dirty="0">
                <a:latin typeface="宋体" panose="02010600030101010101" pitchFamily="2" charset="-122"/>
              </a:rPr>
              <a:t>在生态习性方面：由水生到陆生，最原始类型的藻类全部生命过程都在水中进行；到了苔藓植物已能生长在潮湿的环境；蕨类植物能生长在干燥环境，但精子与卵的结合还需要借助于水；种子植物不仅能生长在干燥环境，其受精过程已不需要水的参与。 </a:t>
            </a:r>
          </a:p>
          <a:p>
            <a:pPr eaLnBrk="1" hangingPunct="1">
              <a:lnSpc>
                <a:spcPct val="150000"/>
              </a:lnSpc>
              <a:defRPr/>
            </a:pPr>
            <a:r>
              <a:rPr lang="zh-CN" altLang="en-US" sz="2000" b="1" dirty="0">
                <a:latin typeface="宋体" panose="02010600030101010101" pitchFamily="2" charset="-122"/>
              </a:rPr>
              <a:t>在繁殖方式方面：由无性的营养繁殖、孢子繁殖到有性的配子生殖；并由同配生殖向异配生殖发展，最后达到卵式生殖，以及从无胚到有胚等。</a:t>
            </a:r>
            <a:endParaRPr lang="en-US" altLang="zh-CN" sz="2000" b="1" dirty="0">
              <a:latin typeface="宋体" panose="02010600030101010101" pitchFamily="2" charset="-122"/>
            </a:endParaRPr>
          </a:p>
          <a:p>
            <a:pPr eaLnBrk="1" hangingPunct="1">
              <a:lnSpc>
                <a:spcPct val="150000"/>
              </a:lnSpc>
              <a:defRPr/>
            </a:pPr>
            <a:r>
              <a:rPr lang="zh-CN" altLang="en-US" sz="2000" b="1" dirty="0">
                <a:latin typeface="宋体" panose="02010600030101010101" pitchFamily="2" charset="-122"/>
              </a:rPr>
              <a:t>在生活史方面，世代交替从不明显到同型世代交替再到异型世代交替，由配子体占优势到孢子体占优势</a:t>
            </a:r>
            <a:r>
              <a:rPr lang="zh-CN" altLang="en-US" sz="2600" b="1" dirty="0">
                <a:latin typeface="楷体_GB2312" pitchFamily="49" charset="-122"/>
                <a:ea typeface="楷体_GB2312" pitchFamily="49" charset="-122"/>
              </a:rPr>
              <a:t>。</a:t>
            </a:r>
            <a:endParaRPr lang="en-US" altLang="zh-CN" sz="2600" b="1" dirty="0">
              <a:latin typeface="楷体_GB2312" pitchFamily="49" charset="-122"/>
              <a:ea typeface="楷体_GB2312" pitchFamily="49" charset="-122"/>
            </a:endParaRPr>
          </a:p>
          <a:p>
            <a:pPr marL="0" indent="0" eaLnBrk="1" hangingPunct="1">
              <a:lnSpc>
                <a:spcPct val="110000"/>
              </a:lnSpc>
              <a:buFontTx/>
              <a:buNone/>
              <a:defRPr/>
            </a:pPr>
            <a:r>
              <a:rPr lang="zh-CN" altLang="en-US" sz="2000" b="1"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33827">
                                            <p:txEl>
                                              <p:pRg st="0" end="0"/>
                                            </p:txEl>
                                          </p:spTgt>
                                        </p:tgtEl>
                                        <p:attrNameLst>
                                          <p:attrName>style.visibility</p:attrName>
                                        </p:attrNameLst>
                                      </p:cBhvr>
                                      <p:to>
                                        <p:strVal val="visible"/>
                                      </p:to>
                                    </p:set>
                                    <p:animEffect transition="in" filter="slide(fromBottom)">
                                      <p:cBhvr>
                                        <p:cTn id="7" dur="500"/>
                                        <p:tgtEl>
                                          <p:spTgt spid="3338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333827">
                                            <p:txEl>
                                              <p:pRg st="1" end="1"/>
                                            </p:txEl>
                                          </p:spTgt>
                                        </p:tgtEl>
                                        <p:attrNameLst>
                                          <p:attrName>style.visibility</p:attrName>
                                        </p:attrNameLst>
                                      </p:cBhvr>
                                      <p:to>
                                        <p:strVal val="visible"/>
                                      </p:to>
                                    </p:set>
                                    <p:animEffect transition="in" filter="strips(downLeft)">
                                      <p:cBhvr>
                                        <p:cTn id="12" dur="500"/>
                                        <p:tgtEl>
                                          <p:spTgt spid="3338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nodeType="clickEffect">
                                  <p:stCondLst>
                                    <p:cond delay="0"/>
                                  </p:stCondLst>
                                  <p:childTnLst>
                                    <p:set>
                                      <p:cBhvr>
                                        <p:cTn id="16" dur="1" fill="hold">
                                          <p:stCondLst>
                                            <p:cond delay="0"/>
                                          </p:stCondLst>
                                        </p:cTn>
                                        <p:tgtEl>
                                          <p:spTgt spid="333827">
                                            <p:txEl>
                                              <p:pRg st="2" end="2"/>
                                            </p:txEl>
                                          </p:spTgt>
                                        </p:tgtEl>
                                        <p:attrNameLst>
                                          <p:attrName>style.visibility</p:attrName>
                                        </p:attrNameLst>
                                      </p:cBhvr>
                                      <p:to>
                                        <p:strVal val="visible"/>
                                      </p:to>
                                    </p:set>
                                    <p:anim calcmode="lin" valueType="num">
                                      <p:cBhvr>
                                        <p:cTn id="17" dur="500" fill="hold"/>
                                        <p:tgtEl>
                                          <p:spTgt spid="33382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33827">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nodeType="clickEffect">
                                  <p:stCondLst>
                                    <p:cond delay="0"/>
                                  </p:stCondLst>
                                  <p:childTnLst>
                                    <p:set>
                                      <p:cBhvr>
                                        <p:cTn id="22" dur="1" fill="hold">
                                          <p:stCondLst>
                                            <p:cond delay="0"/>
                                          </p:stCondLst>
                                        </p:cTn>
                                        <p:tgtEl>
                                          <p:spTgt spid="333827">
                                            <p:txEl>
                                              <p:pRg st="3" end="3"/>
                                            </p:txEl>
                                          </p:spTgt>
                                        </p:tgtEl>
                                        <p:attrNameLst>
                                          <p:attrName>style.visibility</p:attrName>
                                        </p:attrNameLst>
                                      </p:cBhvr>
                                      <p:to>
                                        <p:strVal val="visible"/>
                                      </p:to>
                                    </p:set>
                                    <p:anim calcmode="lin" valueType="num">
                                      <p:cBhvr>
                                        <p:cTn id="23" dur="500" fill="hold"/>
                                        <p:tgtEl>
                                          <p:spTgt spid="333827">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333827">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333827">
                                            <p:txEl>
                                              <p:pRg st="4" end="4"/>
                                            </p:txEl>
                                          </p:spTgt>
                                        </p:tgtEl>
                                        <p:attrNameLst>
                                          <p:attrName>style.visibility</p:attrName>
                                        </p:attrNameLst>
                                      </p:cBhvr>
                                      <p:to>
                                        <p:strVal val="visible"/>
                                      </p:to>
                                    </p:set>
                                    <p:anim calcmode="lin" valueType="num">
                                      <p:cBhvr>
                                        <p:cTn id="29" dur="500" fill="hold"/>
                                        <p:tgtEl>
                                          <p:spTgt spid="333827">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33827">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link="rId2"/>
          <a:srcRect/>
          <a:tile tx="0" ty="0" sx="100000" sy="100000" flip="none" algn="tl"/>
        </a:blipFill>
        <a:effectLst/>
      </p:bgPr>
    </p:bg>
    <p:spTree>
      <p:nvGrpSpPr>
        <p:cNvPr id="1" name=""/>
        <p:cNvGrpSpPr/>
        <p:nvPr/>
      </p:nvGrpSpPr>
      <p:grpSpPr>
        <a:xfrm>
          <a:off x="0" y="0"/>
          <a:ext cx="0" cy="0"/>
          <a:chOff x="0" y="0"/>
          <a:chExt cx="0" cy="0"/>
        </a:xfrm>
      </p:grpSpPr>
      <p:graphicFrame>
        <p:nvGraphicFramePr>
          <p:cNvPr id="347138" name="Group 2">
            <a:extLst>
              <a:ext uri="{FF2B5EF4-FFF2-40B4-BE49-F238E27FC236}">
                <a16:creationId xmlns:a16="http://schemas.microsoft.com/office/drawing/2014/main" id="{A865C965-FFA8-E090-C7DC-9391D2F441A9}"/>
              </a:ext>
            </a:extLst>
          </p:cNvPr>
          <p:cNvGraphicFramePr>
            <a:graphicFrameLocks noGrp="1"/>
          </p:cNvGraphicFramePr>
          <p:nvPr/>
        </p:nvGraphicFramePr>
        <p:xfrm>
          <a:off x="3398838" y="2295525"/>
          <a:ext cx="884237" cy="2286000"/>
        </p:xfrm>
        <a:graphic>
          <a:graphicData uri="http://schemas.openxmlformats.org/drawingml/2006/table">
            <a:tbl>
              <a:tblPr/>
              <a:tblGrid>
                <a:gridCol w="884237">
                  <a:extLst>
                    <a:ext uri="{9D8B030D-6E8A-4147-A177-3AD203B41FA5}">
                      <a16:colId xmlns:a16="http://schemas.microsoft.com/office/drawing/2014/main" val="20000"/>
                    </a:ext>
                  </a:extLst>
                </a:gridCol>
              </a:tblGrid>
              <a:tr h="14636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1" lang="zh-CN" altLang="en-US" sz="9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47144" name="Group 8">
            <a:extLst>
              <a:ext uri="{FF2B5EF4-FFF2-40B4-BE49-F238E27FC236}">
                <a16:creationId xmlns:a16="http://schemas.microsoft.com/office/drawing/2014/main" id="{AA7B721F-F75E-341A-BA99-371778493041}"/>
              </a:ext>
            </a:extLst>
          </p:cNvPr>
          <p:cNvGraphicFramePr>
            <a:graphicFrameLocks noGrp="1"/>
          </p:cNvGraphicFramePr>
          <p:nvPr/>
        </p:nvGraphicFramePr>
        <p:xfrm>
          <a:off x="4283075" y="2432050"/>
          <a:ext cx="884238" cy="1736930"/>
        </p:xfrm>
        <a:graphic>
          <a:graphicData uri="http://schemas.openxmlformats.org/drawingml/2006/table">
            <a:tbl>
              <a:tblPr/>
              <a:tblGrid>
                <a:gridCol w="884238">
                  <a:extLst>
                    <a:ext uri="{9D8B030D-6E8A-4147-A177-3AD203B41FA5}">
                      <a16:colId xmlns:a16="http://schemas.microsoft.com/office/drawing/2014/main" val="20000"/>
                    </a:ext>
                  </a:extLst>
                </a:gridCol>
              </a:tblGrid>
              <a:tr h="1736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1" lang="zh-CN" altLang="en-US" sz="9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505" marB="45505"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150" name="Picture 15" descr="peiziti1">
            <a:extLst>
              <a:ext uri="{FF2B5EF4-FFF2-40B4-BE49-F238E27FC236}">
                <a16:creationId xmlns:a16="http://schemas.microsoft.com/office/drawing/2014/main" id="{404A96EE-99EC-38D6-13EF-3D2042719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409700"/>
            <a:ext cx="3228975"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17">
            <a:extLst>
              <a:ext uri="{FF2B5EF4-FFF2-40B4-BE49-F238E27FC236}">
                <a16:creationId xmlns:a16="http://schemas.microsoft.com/office/drawing/2014/main" id="{75A6D97D-E78E-0374-A601-EA5DF088A3A8}"/>
              </a:ext>
            </a:extLst>
          </p:cNvPr>
          <p:cNvSpPr>
            <a:spLocks noChangeArrowheads="1"/>
          </p:cNvSpPr>
          <p:nvPr/>
        </p:nvSpPr>
        <p:spPr bwMode="auto">
          <a:xfrm>
            <a:off x="530225" y="2205038"/>
            <a:ext cx="4330700" cy="2151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a:solidFill>
                  <a:srgbClr val="333333"/>
                </a:solidFill>
              </a:rPr>
              <a:t>        </a:t>
            </a:r>
            <a:r>
              <a:rPr lang="zh-CN" altLang="en-US" sz="2400" b="1">
                <a:solidFill>
                  <a:srgbClr val="FF0000"/>
                </a:solidFill>
                <a:latin typeface="楷体_GB2312" pitchFamily="49" charset="-122"/>
                <a:ea typeface="楷体_GB2312" pitchFamily="49" charset="-122"/>
              </a:rPr>
              <a:t>配子体（</a:t>
            </a:r>
            <a:r>
              <a:rPr lang="en-US" altLang="zh-CN" sz="2400" b="1">
                <a:solidFill>
                  <a:srgbClr val="FF0000"/>
                </a:solidFill>
                <a:latin typeface="楷体_GB2312" pitchFamily="49" charset="-122"/>
                <a:ea typeface="楷体_GB2312" pitchFamily="49" charset="-122"/>
              </a:rPr>
              <a:t>gametophyte）：</a:t>
            </a:r>
            <a:r>
              <a:rPr lang="zh-CN" altLang="en-US" sz="2400" b="1">
                <a:solidFill>
                  <a:srgbClr val="333333"/>
                </a:solidFill>
                <a:latin typeface="楷体_GB2312" pitchFamily="49" charset="-122"/>
                <a:ea typeface="楷体_GB2312" pitchFamily="49" charset="-122"/>
              </a:rPr>
              <a:t>在植物世代交替的生活史中，产生配子和具单倍数染色体的植物体。</a:t>
            </a:r>
            <a:endParaRPr lang="en-US" altLang="zh-CN" sz="2400" b="1">
              <a:latin typeface="楷体_GB2312" pitchFamily="49" charset="-122"/>
              <a:ea typeface="楷体_GB2312" pitchFamily="49" charset="-122"/>
            </a:endParaRPr>
          </a:p>
        </p:txBody>
      </p:sp>
      <p:sp>
        <p:nvSpPr>
          <p:cNvPr id="6152" name="Rectangle 18">
            <a:extLst>
              <a:ext uri="{FF2B5EF4-FFF2-40B4-BE49-F238E27FC236}">
                <a16:creationId xmlns:a16="http://schemas.microsoft.com/office/drawing/2014/main" id="{C5A68098-9A3A-2D96-05C0-9644F5EDAFDC}"/>
              </a:ext>
            </a:extLst>
          </p:cNvPr>
          <p:cNvSpPr>
            <a:spLocks noChangeArrowheads="1"/>
          </p:cNvSpPr>
          <p:nvPr/>
        </p:nvSpPr>
        <p:spPr bwMode="auto">
          <a:xfrm>
            <a:off x="323850" y="649288"/>
            <a:ext cx="5486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4"/>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5"/>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5"/>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5"/>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5"/>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4400">
                <a:solidFill>
                  <a:schemeClr val="accent2"/>
                </a:solidFill>
              </a:rPr>
              <a:t>    配子体</a:t>
            </a: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112CCDBA-6AC0-53B1-046C-19B61383DA6A}"/>
              </a:ext>
            </a:extLst>
          </p:cNvPr>
          <p:cNvSpPr>
            <a:spLocks noGrp="1" noChangeArrowheads="1"/>
          </p:cNvSpPr>
          <p:nvPr>
            <p:ph type="body" idx="1"/>
          </p:nvPr>
        </p:nvSpPr>
        <p:spPr>
          <a:xfrm>
            <a:off x="276225" y="681038"/>
            <a:ext cx="5486400" cy="2133600"/>
          </a:xfrm>
        </p:spPr>
        <p:txBody>
          <a:bodyPr/>
          <a:lstStyle/>
          <a:p>
            <a:pPr algn="just" eaLnBrk="1" hangingPunct="1"/>
            <a:r>
              <a:rPr lang="zh-CN" altLang="en-US" sz="2800"/>
              <a:t>苔藓植物的配子体为小型绿色自养的单倍体的植物体。高一般为一至十几厘米，从外形上可分为两大类：</a:t>
            </a:r>
          </a:p>
          <a:p>
            <a:pPr eaLnBrk="1" hangingPunct="1"/>
            <a:endParaRPr lang="zh-CN" altLang="en-US"/>
          </a:p>
        </p:txBody>
      </p:sp>
      <p:graphicFrame>
        <p:nvGraphicFramePr>
          <p:cNvPr id="7171" name="Object 4">
            <a:extLst>
              <a:ext uri="{FF2B5EF4-FFF2-40B4-BE49-F238E27FC236}">
                <a16:creationId xmlns:a16="http://schemas.microsoft.com/office/drawing/2014/main" id="{410B5EA2-8BD5-F380-8070-8AC5397F8A1C}"/>
              </a:ext>
            </a:extLst>
          </p:cNvPr>
          <p:cNvGraphicFramePr>
            <a:graphicFrameLocks noChangeAspect="1"/>
          </p:cNvGraphicFramePr>
          <p:nvPr/>
        </p:nvGraphicFramePr>
        <p:xfrm>
          <a:off x="6292850" y="2743200"/>
          <a:ext cx="2851150" cy="4114800"/>
        </p:xfrm>
        <a:graphic>
          <a:graphicData uri="http://schemas.openxmlformats.org/presentationml/2006/ole">
            <mc:AlternateContent xmlns:mc="http://schemas.openxmlformats.org/markup-compatibility/2006">
              <mc:Choice xmlns:v="urn:schemas-microsoft-com:vml" Requires="v">
                <p:oleObj name="位图图像" r:id="rId2" imgW="1676634" imgH="2419048" progId="Paint.Picture">
                  <p:embed/>
                </p:oleObj>
              </mc:Choice>
              <mc:Fallback>
                <p:oleObj name="位图图像" r:id="rId2" imgW="1676634" imgH="2419048"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850" y="2743200"/>
                        <a:ext cx="28511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2" name="Object 5">
            <a:extLst>
              <a:ext uri="{FF2B5EF4-FFF2-40B4-BE49-F238E27FC236}">
                <a16:creationId xmlns:a16="http://schemas.microsoft.com/office/drawing/2014/main" id="{0CFC2F87-D960-8D3D-1EAB-1F7605643E43}"/>
              </a:ext>
            </a:extLst>
          </p:cNvPr>
          <p:cNvGraphicFramePr>
            <a:graphicFrameLocks noChangeAspect="1"/>
          </p:cNvGraphicFramePr>
          <p:nvPr/>
        </p:nvGraphicFramePr>
        <p:xfrm>
          <a:off x="6299200" y="14288"/>
          <a:ext cx="2838450" cy="2800350"/>
        </p:xfrm>
        <a:graphic>
          <a:graphicData uri="http://schemas.openxmlformats.org/presentationml/2006/ole">
            <mc:AlternateContent xmlns:mc="http://schemas.openxmlformats.org/markup-compatibility/2006">
              <mc:Choice xmlns:v="urn:schemas-microsoft-com:vml" Requires="v">
                <p:oleObj name="BMP 图象" r:id="rId4" imgW="2838846" imgH="2800741" progId="Paint.Picture">
                  <p:embed/>
                </p:oleObj>
              </mc:Choice>
              <mc:Fallback>
                <p:oleObj name="BMP 图象" r:id="rId4" imgW="2838846" imgH="2800741"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200" y="14288"/>
                        <a:ext cx="283845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3" name="Rectangle 6">
            <a:extLst>
              <a:ext uri="{FF2B5EF4-FFF2-40B4-BE49-F238E27FC236}">
                <a16:creationId xmlns:a16="http://schemas.microsoft.com/office/drawing/2014/main" id="{631791E9-7F6D-BDFC-4C08-0AAD48EFFA90}"/>
              </a:ext>
            </a:extLst>
          </p:cNvPr>
          <p:cNvSpPr>
            <a:spLocks noChangeArrowheads="1"/>
          </p:cNvSpPr>
          <p:nvPr/>
        </p:nvSpPr>
        <p:spPr bwMode="auto">
          <a:xfrm>
            <a:off x="220663" y="3716338"/>
            <a:ext cx="5791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6"/>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7"/>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7"/>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7"/>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7"/>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accent2"/>
                </a:solidFill>
                <a:latin typeface="宋体" panose="02010600030101010101" pitchFamily="2" charset="-122"/>
              </a:rPr>
              <a:t>⑵茎叶体</a:t>
            </a:r>
            <a:r>
              <a:rPr lang="zh-CN" altLang="en-US" sz="2400">
                <a:latin typeface="宋体" panose="02010600030101010101" pitchFamily="2" charset="-122"/>
              </a:rPr>
              <a:t>：有类似茎叶的分化，但不是真正的茎和叶，体内无明显的组织分化或虽有不同程度的组织分化，但仍无维管组织，假根为单细胞或多细胞。</a:t>
            </a:r>
          </a:p>
        </p:txBody>
      </p:sp>
      <p:sp>
        <p:nvSpPr>
          <p:cNvPr id="7174" name="Rectangle 7">
            <a:extLst>
              <a:ext uri="{FF2B5EF4-FFF2-40B4-BE49-F238E27FC236}">
                <a16:creationId xmlns:a16="http://schemas.microsoft.com/office/drawing/2014/main" id="{7E03AF0A-4464-03E8-85EC-14F734830AE0}"/>
              </a:ext>
            </a:extLst>
          </p:cNvPr>
          <p:cNvSpPr>
            <a:spLocks noChangeArrowheads="1"/>
          </p:cNvSpPr>
          <p:nvPr/>
        </p:nvSpPr>
        <p:spPr bwMode="auto">
          <a:xfrm>
            <a:off x="200025" y="2606675"/>
            <a:ext cx="563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6"/>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7"/>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Blip>
                <a:blip r:embed="rId7"/>
              </a:buBlip>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Blip>
                <a:blip r:embed="rId7"/>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Blip>
                <a:blip r:embed="rId7"/>
              </a:buBlip>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7"/>
              </a:buBlip>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chemeClr val="accent2"/>
                </a:solidFill>
              </a:rPr>
              <a:t>⑴扁平的叶状体</a:t>
            </a:r>
            <a:r>
              <a:rPr lang="zh-CN" altLang="en-US" sz="2400"/>
              <a:t>：有背腹之分，内部有或无组织分化，具单细胞假根；</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5726</TotalTime>
  <Words>4224</Words>
  <Application>Microsoft Office PowerPoint</Application>
  <PresentationFormat>全屏显示(4:3)</PresentationFormat>
  <Paragraphs>251</Paragraphs>
  <Slides>70</Slides>
  <Notes>16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70</vt:i4>
      </vt:variant>
    </vt:vector>
  </HeadingPairs>
  <TitlesOfParts>
    <vt:vector size="81" baseType="lpstr">
      <vt:lpstr>楷体_GB2312</vt:lpstr>
      <vt:lpstr>宋体</vt:lpstr>
      <vt:lpstr>arial</vt:lpstr>
      <vt:lpstr>arial</vt:lpstr>
      <vt:lpstr>Calibri</vt:lpstr>
      <vt:lpstr>Times New Roman</vt:lpstr>
      <vt:lpstr>Wingdings</vt:lpstr>
      <vt:lpstr>默认设计模板</vt:lpstr>
      <vt:lpstr>BMP 图像</vt:lpstr>
      <vt:lpstr>位图图像</vt:lpstr>
      <vt:lpstr>BMP 图象</vt:lpstr>
      <vt:lpstr>PowerPoint 演示文稿</vt:lpstr>
      <vt:lpstr>四、 苔藓植物门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生殖器官</vt:lpstr>
      <vt:lpstr>精子器</vt:lpstr>
      <vt:lpstr>颈卵器</vt:lpstr>
      <vt:lpstr>     苔纲</vt:lpstr>
      <vt:lpstr>地钱形态</vt:lpstr>
      <vt:lpstr>地钱的营养繁殖</vt:lpstr>
      <vt:lpstr>藓纲</vt:lpstr>
      <vt:lpstr>PowerPoint 演示文稿</vt:lpstr>
      <vt:lpstr>PowerPoint 演示文稿</vt:lpstr>
      <vt:lpstr>五、 蕨类植物门</vt:lpstr>
      <vt:lpstr>PowerPoint 演示文稿</vt:lpstr>
      <vt:lpstr>PowerPoint 演示文稿</vt:lpstr>
      <vt:lpstr>PowerPoint 演示文稿</vt:lpstr>
      <vt:lpstr>生活史</vt:lpstr>
      <vt:lpstr>孢子体</vt:lpstr>
      <vt:lpstr>PowerPoint 演示文稿</vt:lpstr>
      <vt:lpstr>PowerPoint 演示文稿</vt:lpstr>
      <vt:lpstr>PowerPoint 演示文稿</vt:lpstr>
      <vt:lpstr>PowerPoint 演示文稿</vt:lpstr>
      <vt:lpstr>PowerPoint 演示文稿</vt:lpstr>
      <vt:lpstr>PowerPoint 演示文稿</vt:lpstr>
      <vt:lpstr>配子体</vt:lpstr>
      <vt:lpstr>代表植物</vt:lpstr>
      <vt:lpstr>PowerPoint 演示文稿</vt:lpstr>
      <vt:lpstr>PowerPoint 演示文稿</vt:lpstr>
      <vt:lpstr>2．水韭亚门</vt:lpstr>
      <vt:lpstr>PowerPoint 演示文稿</vt:lpstr>
      <vt:lpstr>PowerPoint 演示文稿</vt:lpstr>
      <vt:lpstr>PowerPoint 演示文稿</vt:lpstr>
      <vt:lpstr>PowerPoint 演示文稿</vt:lpstr>
      <vt:lpstr>PowerPoint 演示文稿</vt:lpstr>
      <vt:lpstr>（三）、蕨类植物与人类的关系</vt:lpstr>
      <vt:lpstr>（一）裸子植物主要特征</vt:lpstr>
      <vt:lpstr>PowerPoint 演示文稿</vt:lpstr>
      <vt:lpstr>（二）裸子植物的分类与代表植物</vt:lpstr>
      <vt:lpstr>1．苏铁纲</vt:lpstr>
      <vt:lpstr>雄株的雄球花</vt:lpstr>
      <vt:lpstr>PowerPoint 演示文稿</vt:lpstr>
      <vt:lpstr>苏铁的种子</vt:lpstr>
      <vt:lpstr>2．银杏纲</vt:lpstr>
      <vt:lpstr>PowerPoint 演示文稿</vt:lpstr>
      <vt:lpstr>PowerPoint 演示文稿</vt:lpstr>
      <vt:lpstr>3．松柏纲</vt:lpstr>
      <vt:lpstr>（1）松科Pinaceae</vt:lpstr>
      <vt:lpstr>五针松（5针一束） </vt:lpstr>
      <vt:lpstr>PowerPoint 演示文稿</vt:lpstr>
      <vt:lpstr>PowerPoint 演示文稿</vt:lpstr>
      <vt:lpstr>PowerPoint 演示文稿</vt:lpstr>
      <vt:lpstr>水杉（落叶） </vt:lpstr>
      <vt:lpstr>PowerPoint 演示文稿</vt:lpstr>
      <vt:lpstr>PowerPoint 演示文稿</vt:lpstr>
      <vt:lpstr>圆  柏</vt:lpstr>
      <vt:lpstr>（4）红豆杉科Taxaceae</vt:lpstr>
      <vt:lpstr>PowerPoint 演示文稿</vt:lpstr>
      <vt:lpstr>PowerPoint 演示文稿</vt:lpstr>
      <vt:lpstr>（四）裸子植物与人类的关系</vt:lpstr>
      <vt:lpstr>七、被子植物</vt:lpstr>
      <vt:lpstr>PowerPoint 演示文稿</vt:lpstr>
      <vt:lpstr>八、植物界的演化规律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Shuncang Zhang</cp:lastModifiedBy>
  <cp:revision>267</cp:revision>
  <dcterms:created xsi:type="dcterms:W3CDTF">1601-01-01T00:00:00Z</dcterms:created>
  <dcterms:modified xsi:type="dcterms:W3CDTF">2022-09-16T08:15:55Z</dcterms:modified>
</cp:coreProperties>
</file>